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06" r:id="rId1"/>
  </p:sldMasterIdLst>
  <p:notesMasterIdLst>
    <p:notesMasterId r:id="rId25"/>
  </p:notesMasterIdLst>
  <p:sldIdLst>
    <p:sldId id="256" r:id="rId2"/>
    <p:sldId id="1180" r:id="rId3"/>
    <p:sldId id="1186" r:id="rId4"/>
    <p:sldId id="1179" r:id="rId5"/>
    <p:sldId id="1181" r:id="rId6"/>
    <p:sldId id="1132" r:id="rId7"/>
    <p:sldId id="1133" r:id="rId8"/>
    <p:sldId id="1134" r:id="rId9"/>
    <p:sldId id="1176" r:id="rId10"/>
    <p:sldId id="1185" r:id="rId11"/>
    <p:sldId id="1173" r:id="rId12"/>
    <p:sldId id="1184" r:id="rId13"/>
    <p:sldId id="1194" r:id="rId14"/>
    <p:sldId id="1195" r:id="rId15"/>
    <p:sldId id="1192" r:id="rId16"/>
    <p:sldId id="1193" r:id="rId17"/>
    <p:sldId id="1191" r:id="rId18"/>
    <p:sldId id="1190" r:id="rId19"/>
    <p:sldId id="1196" r:id="rId20"/>
    <p:sldId id="1188" r:id="rId21"/>
    <p:sldId id="1189" r:id="rId22"/>
    <p:sldId id="1187" r:id="rId23"/>
    <p:sldId id="30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tson2163" initials="vw" lastIdx="1" clrIdx="0">
    <p:extLst>
      <p:ext uri="{19B8F6BF-5375-455C-9EA6-DF929625EA0E}">
        <p15:presenceInfo xmlns:p15="http://schemas.microsoft.com/office/powerpoint/2012/main" userId="watson2163" providerId="None"/>
      </p:ext>
    </p:extLst>
  </p:cmAuthor>
  <p:cmAuthor id="2" name="Marcy A. Esbjerg" initials="MAE" lastIdx="2" clrIdx="1">
    <p:extLst>
      <p:ext uri="{19B8F6BF-5375-455C-9EA6-DF929625EA0E}">
        <p15:presenceInfo xmlns:p15="http://schemas.microsoft.com/office/powerpoint/2012/main" userId="S::mesbjerg@pascocountyfl.net::30b77749-5bb3-4c5e-b10a-d2531573ba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10FD6E-0D5F-4D43-9579-5CDF38005F7F}" type="datetimeFigureOut">
              <a:rPr lang="en-US" smtClean="0"/>
              <a:t>6/8/2023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E545B7-6F5A-4814-9820-2C919E00AC3C}" type="slidenum">
              <a:rPr lang="en-US" smtClean="0"/>
              <a:t>‹#›</a:t>
            </a:fld>
            <a:endParaRPr lang="en-US"/>
          </a:p>
        </p:txBody>
      </p:sp>
    </p:spTree>
    <p:extLst>
      <p:ext uri="{BB962C8B-B14F-4D97-AF65-F5344CB8AC3E}">
        <p14:creationId xmlns:p14="http://schemas.microsoft.com/office/powerpoint/2010/main" val="262251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MULTI-PRONGED APPROACH</a:t>
            </a:r>
          </a:p>
          <a:p>
            <a:endParaRPr lang="en-US" dirty="0"/>
          </a:p>
        </p:txBody>
      </p:sp>
      <p:sp>
        <p:nvSpPr>
          <p:cNvPr id="4" name="Slide Number Placeholder 3"/>
          <p:cNvSpPr>
            <a:spLocks noGrp="1"/>
          </p:cNvSpPr>
          <p:nvPr>
            <p:ph type="sldNum" sz="quarter" idx="5"/>
          </p:nvPr>
        </p:nvSpPr>
        <p:spPr/>
        <p:txBody>
          <a:bodyPr/>
          <a:lstStyle/>
          <a:p>
            <a:fld id="{A6F4306A-EBC5-4C1B-91D1-07A45E353EC2}" type="slidenum">
              <a:rPr lang="en-US" smtClean="0"/>
              <a:t>2</a:t>
            </a:fld>
            <a:endParaRPr lang="en-US"/>
          </a:p>
        </p:txBody>
      </p:sp>
    </p:spTree>
    <p:extLst>
      <p:ext uri="{BB962C8B-B14F-4D97-AF65-F5344CB8AC3E}">
        <p14:creationId xmlns:p14="http://schemas.microsoft.com/office/powerpoint/2010/main" val="2529514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MULTI-PRONGED APPROACH</a:t>
            </a:r>
          </a:p>
          <a:p>
            <a:endParaRPr lang="en-US" dirty="0"/>
          </a:p>
        </p:txBody>
      </p:sp>
      <p:sp>
        <p:nvSpPr>
          <p:cNvPr id="4" name="Slide Number Placeholder 3"/>
          <p:cNvSpPr>
            <a:spLocks noGrp="1"/>
          </p:cNvSpPr>
          <p:nvPr>
            <p:ph type="sldNum" sz="quarter" idx="5"/>
          </p:nvPr>
        </p:nvSpPr>
        <p:spPr/>
        <p:txBody>
          <a:bodyPr/>
          <a:lstStyle/>
          <a:p>
            <a:fld id="{A6F4306A-EBC5-4C1B-91D1-07A45E353EC2}" type="slidenum">
              <a:rPr lang="en-US" smtClean="0"/>
              <a:t>4</a:t>
            </a:fld>
            <a:endParaRPr lang="en-US"/>
          </a:p>
        </p:txBody>
      </p:sp>
    </p:spTree>
    <p:extLst>
      <p:ext uri="{BB962C8B-B14F-4D97-AF65-F5344CB8AC3E}">
        <p14:creationId xmlns:p14="http://schemas.microsoft.com/office/powerpoint/2010/main" val="1414838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Meiryo" panose="020B0604030504040204" pitchFamily="34" charset="-128"/>
                <a:cs typeface="Arial" panose="020B0604020202020204" pitchFamily="34" charset="0"/>
              </a:rPr>
              <a:t>Previously: The City funded service providers and refers persons facing homelessness to agencies, with little opportunity for interaction with persons facing homelessness or first-hand knowledge of waiting lists or other considerations. </a:t>
            </a:r>
          </a:p>
          <a:p>
            <a:pPr marL="0" marR="0">
              <a:spcBef>
                <a:spcPts val="0"/>
              </a:spcBef>
              <a:spcAft>
                <a:spcPts val="0"/>
              </a:spcAft>
            </a:pPr>
            <a:endParaRPr lang="en-US" sz="1800" dirty="0">
              <a:effectLst/>
              <a:latin typeface="Century Gothic" panose="020B0502020202020204" pitchFamily="34" charset="0"/>
              <a:ea typeface="Century Gothic" panose="020B0502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F4306A-EBC5-4C1B-91D1-07A45E353E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3177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Meiryo" panose="020B0604030504040204" pitchFamily="34" charset="-128"/>
                <a:cs typeface="Arial" panose="020B0604020202020204" pitchFamily="34" charset="0"/>
              </a:rPr>
              <a:t>. </a:t>
            </a:r>
          </a:p>
          <a:p>
            <a:pPr marL="0" marR="0">
              <a:spcBef>
                <a:spcPts val="0"/>
              </a:spcBef>
              <a:spcAft>
                <a:spcPts val="0"/>
              </a:spcAft>
            </a:pPr>
            <a:endParaRPr lang="en-US" sz="1800" dirty="0">
              <a:effectLst/>
              <a:latin typeface="Century Gothic" panose="020B0502020202020204" pitchFamily="34" charset="0"/>
              <a:ea typeface="Century Gothic" panose="020B0502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F4306A-EBC5-4C1B-91D1-07A45E353E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978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2F1543"/>
                </a:solidFill>
                <a:effectLst/>
                <a:latin typeface="Century Gothic" panose="020B0502020202020204" pitchFamily="34" charset="0"/>
                <a:ea typeface="Meiryo" panose="020B0604030504040204" pitchFamily="34" charset="-128"/>
                <a:cs typeface="Arial" panose="020B0604020202020204" pitchFamily="34" charset="0"/>
              </a:rPr>
              <a:t>With additional staff dedicated to the objectives of reducing and preventing homelessness, increasing coordination and education efforts within the community will be key for increasing public awareness and ensuring success.  Especially with Catholic Charities on Tampa Hope.</a:t>
            </a:r>
            <a:endParaRPr lang="en-US" sz="1800" dirty="0">
              <a:effectLst/>
              <a:latin typeface="Century Gothic" panose="020B0502020202020204" pitchFamily="34" charset="0"/>
              <a:ea typeface="Meiryo" panose="020B060403050404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entury Gothic" panose="020B0502020202020204" pitchFamily="34" charset="0"/>
              <a:ea typeface="Meiryo" panose="020B0604030504040204" pitchFamily="34" charset="-128"/>
              <a:cs typeface="Arial" panose="020B0604020202020204" pitchFamily="34" charset="0"/>
            </a:endParaRPr>
          </a:p>
          <a:p>
            <a:pPr marL="0" marR="0">
              <a:spcBef>
                <a:spcPts val="0"/>
              </a:spcBef>
              <a:spcAft>
                <a:spcPts val="0"/>
              </a:spcAft>
            </a:pPr>
            <a:endParaRPr lang="en-US" sz="1800" dirty="0">
              <a:effectLst/>
              <a:latin typeface="Century Gothic" panose="020B0502020202020204" pitchFamily="34" charset="0"/>
              <a:ea typeface="Century Gothic" panose="020B0502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F4306A-EBC5-4C1B-91D1-07A45E353E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1214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07BFA2-F8E3-488E-A8A3-5E1A069BDF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4149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A20BC1-8583-4DBD-B8DB-4394A3A000E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6386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A20BC1-8583-4DBD-B8DB-4394A3A000E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5864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A20BC1-8583-4DBD-B8DB-4394A3A000E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4645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10972A-F43D-440F-B655-2CE2077D2E37}" type="datetime1">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21915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1DB8ED-F870-4761-96DC-5BB37F7DE016}" type="datetime1">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9705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0DE0A0-D981-4AEA-B61F-3F84FDEFBB9C}" type="datetime1">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4678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CE7284-E45E-4E6C-B923-F19B8075B515}" type="datetime1">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260182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C27F57-00E3-4C3A-9B96-F574E86F64DE}" type="datetime1">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583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D0F73E-1013-4595-BDD5-6A6BA34D5738}" type="datetime1">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889973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8B787B-7FD3-46B9-957F-70CD3AC09695}" type="datetime1">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253283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0DE8A3-8369-40F0-8A92-56BFF45B930D}" type="datetime1">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26384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5F3664-DAE3-449A-B7FC-4E12D61CE25A}" type="datetime1">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219577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A72B30-F2BA-41B1-A7BF-952AFE143A41}" type="datetime1">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70986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56B2B7-4A4C-4664-8A6F-2E97D83841D9}" type="datetime1">
              <a:rPr lang="en-US" smtClean="0"/>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91361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F51D5A-29EC-4D90-BD0E-986AEB55E18D}" type="datetime1">
              <a:rPr lang="en-US" smtClean="0"/>
              <a:t>6/8/2023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17254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C07A4C-D64F-41DB-B8D3-53F065B9E966}" type="datetime1">
              <a:rPr lang="en-US" smtClean="0"/>
              <a:t>6/8/2023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300012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84D8A-C036-477F-8B45-A712A1BE2247}" type="datetime1">
              <a:rPr lang="en-US" smtClean="0"/>
              <a:t>6/8/2023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73230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390982-C384-46F5-899A-4661FA58925E}" type="datetime1">
              <a:rPr lang="en-US" smtClean="0"/>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21382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a:p>
        </p:txBody>
      </p:sp>
      <p:sp>
        <p:nvSpPr>
          <p:cNvPr id="5" name="Date Placeholder 4"/>
          <p:cNvSpPr>
            <a:spLocks noGrp="1"/>
          </p:cNvSpPr>
          <p:nvPr>
            <p:ph type="dt" sz="half" idx="10"/>
          </p:nvPr>
        </p:nvSpPr>
        <p:spPr/>
        <p:txBody>
          <a:bodyPr/>
          <a:lstStyle/>
          <a:p>
            <a:fld id="{E8A53C0E-6483-4D35-BAD6-7A2BF6734103}" type="datetime1">
              <a:rPr lang="en-US" smtClean="0"/>
              <a:t>6/8/2023</a:t>
            </a:fld>
            <a:endParaRPr lang="en-US"/>
          </a:p>
        </p:txBody>
      </p:sp>
    </p:spTree>
    <p:extLst>
      <p:ext uri="{BB962C8B-B14F-4D97-AF65-F5344CB8AC3E}">
        <p14:creationId xmlns:p14="http://schemas.microsoft.com/office/powerpoint/2010/main" val="418348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8420BD-0994-4D37-AC7B-698BBB399BDE}" type="datetime1">
              <a:rPr lang="en-US" smtClean="0"/>
              <a:t>6/8/2023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F8FB2B-0834-4E69-81CF-5D187DC0C246}" type="slidenum">
              <a:rPr lang="en-US" smtClean="0"/>
              <a:t>‹#›</a:t>
            </a:fld>
            <a:endParaRPr lang="en-US"/>
          </a:p>
        </p:txBody>
      </p:sp>
    </p:spTree>
    <p:extLst>
      <p:ext uri="{BB962C8B-B14F-4D97-AF65-F5344CB8AC3E}">
        <p14:creationId xmlns:p14="http://schemas.microsoft.com/office/powerpoint/2010/main" val="365524326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Kayon.Henderson@tampagov.n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0F06BC4-8A1B-9640-1E5A-5751836798FE}"/>
              </a:ext>
            </a:extLst>
          </p:cNvPr>
          <p:cNvSpPr>
            <a:spLocks noGrp="1"/>
          </p:cNvSpPr>
          <p:nvPr>
            <p:ph type="ctrTitle"/>
          </p:nvPr>
        </p:nvSpPr>
        <p:spPr>
          <a:xfrm>
            <a:off x="4974337" y="1265314"/>
            <a:ext cx="4299666" cy="3249131"/>
          </a:xfrm>
        </p:spPr>
        <p:txBody>
          <a:bodyPr>
            <a:normAutofit/>
          </a:bodyPr>
          <a:lstStyle/>
          <a:p>
            <a:pPr algn="l"/>
            <a:r>
              <a:rPr lang="en-US" dirty="0"/>
              <a:t>Investing in Tampa’s Tomorrow</a:t>
            </a:r>
          </a:p>
        </p:txBody>
      </p:sp>
      <p:sp>
        <p:nvSpPr>
          <p:cNvPr id="14" name="Isosceles Triangle 13">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descr="Logo&#10;&#10;Description automatically generated">
            <a:extLst>
              <a:ext uri="{FF2B5EF4-FFF2-40B4-BE49-F238E27FC236}">
                <a16:creationId xmlns:a16="http://schemas.microsoft.com/office/drawing/2014/main" id="{8718ABF8-07F5-4CCF-5E32-0D5567128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604" y="2722210"/>
            <a:ext cx="3765692" cy="1421549"/>
          </a:xfrm>
          <a:prstGeom prst="rect">
            <a:avLst/>
          </a:prstGeom>
        </p:spPr>
      </p:pic>
      <p:sp>
        <p:nvSpPr>
          <p:cNvPr id="2" name="Slide Number Placeholder 1">
            <a:extLst>
              <a:ext uri="{FF2B5EF4-FFF2-40B4-BE49-F238E27FC236}">
                <a16:creationId xmlns:a16="http://schemas.microsoft.com/office/drawing/2014/main" id="{96E4F93F-5DAC-4E83-A797-CFB79328802F}"/>
              </a:ext>
            </a:extLst>
          </p:cNvPr>
          <p:cNvSpPr>
            <a:spLocks noGrp="1"/>
          </p:cNvSpPr>
          <p:nvPr>
            <p:ph type="sldNum" sz="quarter" idx="12"/>
          </p:nvPr>
        </p:nvSpPr>
        <p:spPr>
          <a:xfrm>
            <a:off x="8590663" y="6041362"/>
            <a:ext cx="683339" cy="365125"/>
          </a:xfrm>
        </p:spPr>
        <p:txBody>
          <a:bodyPr>
            <a:normAutofit/>
          </a:bodyPr>
          <a:lstStyle/>
          <a:p>
            <a:pPr>
              <a:spcAft>
                <a:spcPts val="600"/>
              </a:spcAft>
            </a:pPr>
            <a:fld id="{2CF8FB2B-0834-4E69-81CF-5D187DC0C246}" type="slidenum">
              <a:rPr lang="en-US" smtClean="0"/>
              <a:pPr>
                <a:spcAft>
                  <a:spcPts val="600"/>
                </a:spcAft>
              </a:pPr>
              <a:t>1</a:t>
            </a:fld>
            <a:endParaRPr lang="en-US"/>
          </a:p>
        </p:txBody>
      </p:sp>
      <p:sp>
        <p:nvSpPr>
          <p:cNvPr id="4" name="Subtitle 3">
            <a:extLst>
              <a:ext uri="{FF2B5EF4-FFF2-40B4-BE49-F238E27FC236}">
                <a16:creationId xmlns:a16="http://schemas.microsoft.com/office/drawing/2014/main" id="{8C9E935F-559B-390F-7800-37FA38B1752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83240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TextBox 23">
            <a:extLst>
              <a:ext uri="{FF2B5EF4-FFF2-40B4-BE49-F238E27FC236}">
                <a16:creationId xmlns:a16="http://schemas.microsoft.com/office/drawing/2014/main" id="{D1352C87-4B1E-44B0-94C6-497751828EE6}"/>
              </a:ext>
            </a:extLst>
          </p:cNvPr>
          <p:cNvSpPr txBox="1"/>
          <p:nvPr/>
        </p:nvSpPr>
        <p:spPr>
          <a:xfrm>
            <a:off x="662992" y="2379828"/>
            <a:ext cx="3023284" cy="1938992"/>
          </a:xfrm>
          <a:prstGeom prst="rect">
            <a:avLst/>
          </a:prstGeom>
          <a:noFill/>
        </p:spPr>
        <p:txBody>
          <a:bodyPr wrap="square">
            <a:spAutoFit/>
          </a:bodyPr>
          <a:lstStyle/>
          <a:p>
            <a:pPr algn="ctr"/>
            <a:r>
              <a:rPr lang="en-US" sz="2400" b="1" dirty="0"/>
              <a:t>RMAP</a:t>
            </a:r>
            <a:br>
              <a:rPr lang="en-US" sz="2400" b="1" dirty="0"/>
            </a:br>
            <a:r>
              <a:rPr lang="en-US" sz="2400" b="1" dirty="0">
                <a:solidFill>
                  <a:srgbClr val="FF0000"/>
                </a:solidFill>
              </a:rPr>
              <a:t>Phase I</a:t>
            </a:r>
            <a:br>
              <a:rPr lang="en-US" sz="2400" b="1" dirty="0"/>
            </a:br>
            <a:r>
              <a:rPr lang="en-US" sz="2400" b="1" dirty="0"/>
              <a:t>Update</a:t>
            </a:r>
            <a:br>
              <a:rPr lang="en-US" sz="2400" b="1" dirty="0"/>
            </a:br>
            <a:r>
              <a:rPr lang="en-US" sz="2400" b="1" dirty="0"/>
              <a:t> </a:t>
            </a:r>
            <a:br>
              <a:rPr lang="en-US" sz="2400" b="1" dirty="0"/>
            </a:br>
            <a:r>
              <a:rPr lang="en-US" sz="2400" b="1" dirty="0"/>
              <a:t>March 1, 2022</a:t>
            </a:r>
          </a:p>
        </p:txBody>
      </p:sp>
      <p:pic>
        <p:nvPicPr>
          <p:cNvPr id="2" name="Picture 1">
            <a:extLst>
              <a:ext uri="{FF2B5EF4-FFF2-40B4-BE49-F238E27FC236}">
                <a16:creationId xmlns:a16="http://schemas.microsoft.com/office/drawing/2014/main" id="{5513E55C-6589-4737-B90F-A40DA292A28F}"/>
              </a:ext>
            </a:extLst>
          </p:cNvPr>
          <p:cNvPicPr>
            <a:picLocks noChangeAspect="1"/>
          </p:cNvPicPr>
          <p:nvPr/>
        </p:nvPicPr>
        <p:blipFill>
          <a:blip r:embed="rId3"/>
          <a:stretch>
            <a:fillRect/>
          </a:stretch>
        </p:blipFill>
        <p:spPr>
          <a:xfrm>
            <a:off x="4532907" y="3392148"/>
            <a:ext cx="493819" cy="1853345"/>
          </a:xfrm>
          <a:prstGeom prst="rect">
            <a:avLst/>
          </a:prstGeom>
        </p:spPr>
      </p:pic>
      <p:pic>
        <p:nvPicPr>
          <p:cNvPr id="3" name="Picture 2">
            <a:extLst>
              <a:ext uri="{FF2B5EF4-FFF2-40B4-BE49-F238E27FC236}">
                <a16:creationId xmlns:a16="http://schemas.microsoft.com/office/drawing/2014/main" id="{46328865-55CD-470C-B57C-09F2CD92D99F}"/>
              </a:ext>
            </a:extLst>
          </p:cNvPr>
          <p:cNvPicPr>
            <a:picLocks noChangeAspect="1"/>
          </p:cNvPicPr>
          <p:nvPr/>
        </p:nvPicPr>
        <p:blipFill>
          <a:blip r:embed="rId4"/>
          <a:stretch>
            <a:fillRect/>
          </a:stretch>
        </p:blipFill>
        <p:spPr>
          <a:xfrm>
            <a:off x="4928369" y="2971488"/>
            <a:ext cx="146317" cy="2694666"/>
          </a:xfrm>
          <a:prstGeom prst="rect">
            <a:avLst/>
          </a:prstGeom>
        </p:spPr>
      </p:pic>
      <p:graphicFrame>
        <p:nvGraphicFramePr>
          <p:cNvPr id="9" name="Table 6">
            <a:extLst>
              <a:ext uri="{FF2B5EF4-FFF2-40B4-BE49-F238E27FC236}">
                <a16:creationId xmlns:a16="http://schemas.microsoft.com/office/drawing/2014/main" id="{724AC710-9B9C-43BD-BA03-094DBC8FF9CF}"/>
              </a:ext>
            </a:extLst>
          </p:cNvPr>
          <p:cNvGraphicFramePr>
            <a:graphicFrameLocks/>
          </p:cNvGraphicFramePr>
          <p:nvPr>
            <p:extLst>
              <p:ext uri="{D42A27DB-BD31-4B8C-83A1-F6EECF244321}">
                <p14:modId xmlns:p14="http://schemas.microsoft.com/office/powerpoint/2010/main" val="193106179"/>
              </p:ext>
            </p:extLst>
          </p:nvPr>
        </p:nvGraphicFramePr>
        <p:xfrm>
          <a:off x="5100320" y="594360"/>
          <a:ext cx="6245049" cy="5669280"/>
        </p:xfrm>
        <a:graphic>
          <a:graphicData uri="http://schemas.openxmlformats.org/drawingml/2006/table">
            <a:tbl>
              <a:tblPr firstRow="1" bandRow="1"/>
              <a:tblGrid>
                <a:gridCol w="4053700">
                  <a:extLst>
                    <a:ext uri="{9D8B030D-6E8A-4147-A177-3AD203B41FA5}">
                      <a16:colId xmlns:a16="http://schemas.microsoft.com/office/drawing/2014/main" val="1759278017"/>
                    </a:ext>
                  </a:extLst>
                </a:gridCol>
                <a:gridCol w="464911">
                  <a:extLst>
                    <a:ext uri="{9D8B030D-6E8A-4147-A177-3AD203B41FA5}">
                      <a16:colId xmlns:a16="http://schemas.microsoft.com/office/drawing/2014/main" val="832507665"/>
                    </a:ext>
                  </a:extLst>
                </a:gridCol>
                <a:gridCol w="1726438">
                  <a:extLst>
                    <a:ext uri="{9D8B030D-6E8A-4147-A177-3AD203B41FA5}">
                      <a16:colId xmlns:a16="http://schemas.microsoft.com/office/drawing/2014/main" val="197513046"/>
                    </a:ext>
                  </a:extLst>
                </a:gridCol>
              </a:tblGrid>
              <a:tr h="660400">
                <a:tc gridSpan="3">
                  <a:txBody>
                    <a:bodyPr/>
                    <a:lstStyle>
                      <a:lvl1pPr marL="0" algn="l" defTabSz="457200" rtl="0" eaLnBrk="1" latinLnBrk="0" hangingPunct="1">
                        <a:defRPr sz="1800" b="1" kern="1200">
                          <a:solidFill>
                            <a:schemeClr val="bg1"/>
                          </a:solidFill>
                          <a:latin typeface="Calibri" panose="020F0502020204030204"/>
                        </a:defRPr>
                      </a:lvl1pPr>
                      <a:lvl2pPr marL="457200" algn="l" defTabSz="457200" rtl="0" eaLnBrk="1" latinLnBrk="0" hangingPunct="1">
                        <a:defRPr sz="1800" b="1" kern="1200">
                          <a:solidFill>
                            <a:schemeClr val="bg1"/>
                          </a:solidFill>
                          <a:latin typeface="Calibri" panose="020F0502020204030204"/>
                        </a:defRPr>
                      </a:lvl2pPr>
                      <a:lvl3pPr marL="914400" algn="l" defTabSz="457200" rtl="0" eaLnBrk="1" latinLnBrk="0" hangingPunct="1">
                        <a:defRPr sz="1800" b="1" kern="1200">
                          <a:solidFill>
                            <a:schemeClr val="bg1"/>
                          </a:solidFill>
                          <a:latin typeface="Calibri" panose="020F0502020204030204"/>
                        </a:defRPr>
                      </a:lvl3pPr>
                      <a:lvl4pPr marL="1371600" algn="l" defTabSz="457200" rtl="0" eaLnBrk="1" latinLnBrk="0" hangingPunct="1">
                        <a:defRPr sz="1800" b="1" kern="1200">
                          <a:solidFill>
                            <a:schemeClr val="bg1"/>
                          </a:solidFill>
                          <a:latin typeface="Calibri" panose="020F0502020204030204"/>
                        </a:defRPr>
                      </a:lvl4pPr>
                      <a:lvl5pPr marL="1828800" algn="l" defTabSz="457200" rtl="0" eaLnBrk="1" latinLnBrk="0" hangingPunct="1">
                        <a:defRPr sz="1800" b="1" kern="1200">
                          <a:solidFill>
                            <a:schemeClr val="bg1"/>
                          </a:solidFill>
                          <a:latin typeface="Calibri" panose="020F0502020204030204"/>
                        </a:defRPr>
                      </a:lvl5pPr>
                      <a:lvl6pPr marL="2286000" algn="l" defTabSz="457200" rtl="0" eaLnBrk="1" latinLnBrk="0" hangingPunct="1">
                        <a:defRPr sz="1800" b="1" kern="1200">
                          <a:solidFill>
                            <a:schemeClr val="bg1"/>
                          </a:solidFill>
                          <a:latin typeface="Calibri" panose="020F0502020204030204"/>
                        </a:defRPr>
                      </a:lvl6pPr>
                      <a:lvl7pPr marL="2743200" algn="l" defTabSz="457200" rtl="0" eaLnBrk="1" latinLnBrk="0" hangingPunct="1">
                        <a:defRPr sz="1800" b="1" kern="1200">
                          <a:solidFill>
                            <a:schemeClr val="bg1"/>
                          </a:solidFill>
                          <a:latin typeface="Calibri" panose="020F0502020204030204"/>
                        </a:defRPr>
                      </a:lvl7pPr>
                      <a:lvl8pPr marL="3200400" algn="l" defTabSz="457200" rtl="0" eaLnBrk="1" latinLnBrk="0" hangingPunct="1">
                        <a:defRPr sz="1800" b="1" kern="1200">
                          <a:solidFill>
                            <a:schemeClr val="bg1"/>
                          </a:solidFill>
                          <a:latin typeface="Calibri" panose="020F0502020204030204"/>
                        </a:defRPr>
                      </a:lvl8pPr>
                      <a:lvl9pPr marL="3657600" algn="l" defTabSz="457200" rtl="0" eaLnBrk="1" latinLnBrk="0" hangingPunct="1">
                        <a:defRPr sz="1800" b="1" kern="1200">
                          <a:solidFill>
                            <a:schemeClr val="bg1"/>
                          </a:solidFill>
                          <a:latin typeface="Calibri" panose="020F0502020204030204"/>
                        </a:defRPr>
                      </a:lvl9pPr>
                    </a:lstStyle>
                    <a:p>
                      <a:pPr algn="ctr"/>
                      <a:endParaRPr lang="en-US" sz="2000" dirty="0">
                        <a:solidFill>
                          <a:schemeClr val="bg2">
                            <a:lumMod val="10000"/>
                          </a:schemeClr>
                        </a:solidFill>
                        <a:highlight>
                          <a:srgbClr val="908BC3"/>
                        </a:highlight>
                      </a:endParaRPr>
                    </a:p>
                    <a:p>
                      <a:pPr algn="ctr"/>
                      <a:r>
                        <a:rPr lang="en-US" sz="2000" dirty="0">
                          <a:solidFill>
                            <a:schemeClr val="bg2">
                              <a:lumMod val="10000"/>
                            </a:schemeClr>
                          </a:solidFill>
                        </a:rPr>
                        <a:t>Application Information</a:t>
                      </a:r>
                    </a:p>
                  </a:txBody>
                  <a:tcPr>
                    <a:lnL w="6350" cap="flat" cmpd="sng" algn="ctr">
                      <a:solidFill>
                        <a:srgbClr val="4472C4"/>
                      </a:solidFill>
                      <a:prstDash val="solid"/>
                      <a:miter lim="800000"/>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solidFill>
                      <a:schemeClr val="accent2">
                        <a:lumMod val="60000"/>
                        <a:lumOff val="40000"/>
                      </a:schemeClr>
                    </a:solidFill>
                  </a:tcPr>
                </a:tc>
                <a:tc hMerge="1">
                  <a:txBody>
                    <a:bodyPr/>
                    <a:lstStyle/>
                    <a:p>
                      <a:r>
                        <a:rPr lang="en-US" dirty="0"/>
                        <a:t>Applicant </a:t>
                      </a:r>
                    </a:p>
                  </a:txBody>
                  <a:tcPr/>
                </a:tc>
                <a:tc hMerge="1">
                  <a:txBody>
                    <a:bodyPr/>
                    <a:lstStyle/>
                    <a:p>
                      <a:pPr algn="ctr"/>
                      <a:endParaRPr lang="en-US" dirty="0"/>
                    </a:p>
                  </a:txBody>
                  <a:tcPr/>
                </a:tc>
                <a:extLst>
                  <a:ext uri="{0D108BD9-81ED-4DB2-BD59-A6C34878D82A}">
                    <a16:rowId xmlns:a16="http://schemas.microsoft.com/office/drawing/2014/main" val="2795118118"/>
                  </a:ext>
                </a:extLst>
              </a:tr>
              <a:tr h="360218">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Total Applications Submitted </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US" sz="2000" dirty="0">
                          <a:solidFill>
                            <a:schemeClr val="bg2">
                              <a:lumMod val="10000"/>
                            </a:schemeClr>
                          </a:solidFill>
                        </a:rPr>
                        <a:t>335</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ctr"/>
                      <a:endParaRPr lang="en-US" dirty="0"/>
                    </a:p>
                  </a:txBody>
                  <a:tcPr/>
                </a:tc>
                <a:extLst>
                  <a:ext uri="{0D108BD9-81ED-4DB2-BD59-A6C34878D82A}">
                    <a16:rowId xmlns:a16="http://schemas.microsoft.com/office/drawing/2014/main" val="3091115028"/>
                  </a:ext>
                </a:extLst>
              </a:tr>
              <a:tr h="360218">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Applications Approved</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US" sz="2000" dirty="0">
                          <a:solidFill>
                            <a:schemeClr val="bg2">
                              <a:lumMod val="10000"/>
                            </a:schemeClr>
                          </a:solidFill>
                        </a:rPr>
                        <a:t>96</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ctr"/>
                      <a:endParaRPr lang="en-US" dirty="0"/>
                    </a:p>
                  </a:txBody>
                  <a:tcPr/>
                </a:tc>
                <a:extLst>
                  <a:ext uri="{0D108BD9-81ED-4DB2-BD59-A6C34878D82A}">
                    <a16:rowId xmlns:a16="http://schemas.microsoft.com/office/drawing/2014/main" val="249991189"/>
                  </a:ext>
                </a:extLst>
              </a:tr>
              <a:tr h="360218">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Applications Funded</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US" sz="2000" dirty="0">
                          <a:solidFill>
                            <a:schemeClr val="bg2">
                              <a:lumMod val="10000"/>
                            </a:schemeClr>
                          </a:solidFill>
                        </a:rPr>
                        <a:t>76</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ctr"/>
                      <a:endParaRPr lang="en-US" dirty="0"/>
                    </a:p>
                  </a:txBody>
                  <a:tcPr/>
                </a:tc>
                <a:extLst>
                  <a:ext uri="{0D108BD9-81ED-4DB2-BD59-A6C34878D82A}">
                    <a16:rowId xmlns:a16="http://schemas.microsoft.com/office/drawing/2014/main" val="678911196"/>
                  </a:ext>
                </a:extLst>
              </a:tr>
              <a:tr h="660400">
                <a:tc gridSpan="3">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endParaRPr lang="en-US" sz="2000" dirty="0">
                        <a:solidFill>
                          <a:schemeClr val="bg2">
                            <a:lumMod val="10000"/>
                          </a:schemeClr>
                        </a:solidFill>
                        <a:highlight>
                          <a:srgbClr val="908BC3"/>
                        </a:highlight>
                      </a:endParaRPr>
                    </a:p>
                    <a:p>
                      <a:pPr algn="ctr"/>
                      <a:r>
                        <a:rPr lang="en-US" sz="2000" b="1" dirty="0">
                          <a:solidFill>
                            <a:schemeClr val="bg2">
                              <a:lumMod val="10000"/>
                            </a:schemeClr>
                          </a:solidFill>
                        </a:rPr>
                        <a:t>Types of Assistance</a:t>
                      </a:r>
                    </a:p>
                  </a:txBody>
                  <a:tcPr>
                    <a:lnL w="6350" cap="flat" cmpd="sng" algn="ctr">
                      <a:solidFill>
                        <a:srgbClr val="4472C4"/>
                      </a:solidFill>
                      <a:prstDash val="solid"/>
                      <a:miter lim="800000"/>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endParaRPr lang="en-US" dirty="0"/>
                    </a:p>
                  </a:txBody>
                  <a:tcPr/>
                </a:tc>
                <a:tc hMerge="1">
                  <a:txBody>
                    <a:bodyPr/>
                    <a:lstStyle/>
                    <a:p>
                      <a:pPr algn="ctr"/>
                      <a:endParaRPr lang="en-US" dirty="0"/>
                    </a:p>
                  </a:txBody>
                  <a:tcPr>
                    <a:solidFill>
                      <a:schemeClr val="accent3">
                        <a:lumMod val="60000"/>
                        <a:lumOff val="40000"/>
                      </a:schemeClr>
                    </a:solidFill>
                  </a:tcPr>
                </a:tc>
                <a:extLst>
                  <a:ext uri="{0D108BD9-81ED-4DB2-BD59-A6C34878D82A}">
                    <a16:rowId xmlns:a16="http://schemas.microsoft.com/office/drawing/2014/main" val="2984184935"/>
                  </a:ext>
                </a:extLst>
              </a:tr>
              <a:tr h="360218">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60375" algn="l"/>
                        </a:tabLst>
                      </a:pPr>
                      <a:r>
                        <a:rPr lang="en-US" sz="2000" dirty="0">
                          <a:solidFill>
                            <a:schemeClr val="bg2">
                              <a:lumMod val="10000"/>
                            </a:schemeClr>
                          </a:solidFill>
                        </a:rPr>
                        <a:t>	New Move-Ins</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US" sz="2000" dirty="0">
                          <a:solidFill>
                            <a:schemeClr val="bg2">
                              <a:lumMod val="10000"/>
                            </a:schemeClr>
                          </a:solidFill>
                        </a:rPr>
                        <a:t>53</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ctr"/>
                      <a:endParaRPr lang="en-US" dirty="0"/>
                    </a:p>
                  </a:txBody>
                  <a:tcPr/>
                </a:tc>
                <a:extLst>
                  <a:ext uri="{0D108BD9-81ED-4DB2-BD59-A6C34878D82A}">
                    <a16:rowId xmlns:a16="http://schemas.microsoft.com/office/drawing/2014/main" val="3694416450"/>
                  </a:ext>
                </a:extLst>
              </a:tr>
              <a:tr h="360218">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60375" algn="l"/>
                        </a:tabLst>
                      </a:pPr>
                      <a:r>
                        <a:rPr lang="en-US" sz="2000" dirty="0">
                          <a:solidFill>
                            <a:schemeClr val="bg2">
                              <a:lumMod val="10000"/>
                            </a:schemeClr>
                          </a:solidFill>
                        </a:rPr>
                        <a:t>	Lease Renewals</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US" sz="2000" dirty="0">
                          <a:solidFill>
                            <a:schemeClr val="bg2">
                              <a:lumMod val="10000"/>
                            </a:schemeClr>
                          </a:solidFill>
                        </a:rPr>
                        <a:t>23</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ctr"/>
                      <a:endParaRPr lang="en-US" dirty="0"/>
                    </a:p>
                  </a:txBody>
                  <a:tcPr/>
                </a:tc>
                <a:extLst>
                  <a:ext uri="{0D108BD9-81ED-4DB2-BD59-A6C34878D82A}">
                    <a16:rowId xmlns:a16="http://schemas.microsoft.com/office/drawing/2014/main" val="4097229684"/>
                  </a:ext>
                </a:extLst>
              </a:tr>
              <a:tr h="660400">
                <a:tc gridSpan="3">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endParaRPr lang="en-US" sz="2000" b="1" dirty="0">
                        <a:solidFill>
                          <a:schemeClr val="bg2">
                            <a:lumMod val="10000"/>
                          </a:schemeClr>
                        </a:solidFill>
                      </a:endParaRPr>
                    </a:p>
                    <a:p>
                      <a:pPr algn="ctr"/>
                      <a:r>
                        <a:rPr lang="en-US" sz="2000" b="1" dirty="0">
                          <a:solidFill>
                            <a:schemeClr val="bg2">
                              <a:lumMod val="10000"/>
                            </a:schemeClr>
                          </a:solidFill>
                        </a:rPr>
                        <a:t>Financial Information</a:t>
                      </a:r>
                    </a:p>
                  </a:txBody>
                  <a:tcPr>
                    <a:lnL w="6350" cap="flat" cmpd="sng" algn="ctr">
                      <a:solidFill>
                        <a:srgbClr val="4472C4"/>
                      </a:solidFill>
                      <a:prstDash val="solid"/>
                      <a:miter lim="800000"/>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solidFill>
                      <a:schemeClr val="accent2">
                        <a:lumMod val="60000"/>
                        <a:lumOff val="40000"/>
                      </a:schemeClr>
                    </a:solidFill>
                  </a:tcPr>
                </a:tc>
                <a:tc hMerge="1">
                  <a:txBody>
                    <a:bodyPr/>
                    <a:lstStyle/>
                    <a:p>
                      <a:r>
                        <a:rPr lang="en-US" dirty="0"/>
                        <a:t>Applicant </a:t>
                      </a:r>
                    </a:p>
                  </a:txBody>
                  <a:tcPr/>
                </a:tc>
                <a:tc hMerge="1">
                  <a:txBody>
                    <a:bodyPr/>
                    <a:lstStyle/>
                    <a:p>
                      <a:pPr algn="ctr"/>
                      <a:endParaRPr lang="en-US" dirty="0"/>
                    </a:p>
                  </a:txBody>
                  <a:tcPr>
                    <a:solidFill>
                      <a:schemeClr val="bg1">
                        <a:lumMod val="85000"/>
                      </a:schemeClr>
                    </a:solidFill>
                  </a:tcPr>
                </a:tc>
                <a:extLst>
                  <a:ext uri="{0D108BD9-81ED-4DB2-BD59-A6C34878D82A}">
                    <a16:rowId xmlns:a16="http://schemas.microsoft.com/office/drawing/2014/main" val="616210369"/>
                  </a:ext>
                </a:extLst>
              </a:tr>
              <a:tr h="360218">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Total City of Tampa Funds Received</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r"/>
                      <a:r>
                        <a:rPr lang="en-US" dirty="0"/>
                        <a:t>$5,000,000</a:t>
                      </a:r>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r"/>
                      <a:r>
                        <a:rPr lang="en-US" sz="2000" dirty="0">
                          <a:solidFill>
                            <a:schemeClr val="bg2">
                              <a:lumMod val="10000"/>
                            </a:schemeClr>
                          </a:solidFill>
                        </a:rPr>
                        <a:t>$5,000,000.00</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465800325"/>
                  </a:ext>
                </a:extLst>
              </a:tr>
              <a:tr h="360218">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Total Funds Encumbered Phase I</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r"/>
                      <a:r>
                        <a:rPr lang="en-US" dirty="0"/>
                        <a:t>$1,116,459.00</a:t>
                      </a:r>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r"/>
                      <a:r>
                        <a:rPr lang="en-US" sz="2000" dirty="0">
                          <a:solidFill>
                            <a:schemeClr val="bg2">
                              <a:lumMod val="10000"/>
                            </a:schemeClr>
                          </a:solidFill>
                        </a:rPr>
                        <a:t>$759,255.87</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4179778677"/>
                  </a:ext>
                </a:extLst>
              </a:tr>
              <a:tr h="360218">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Total Funds Expended</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r"/>
                      <a:r>
                        <a:rPr lang="en-US" dirty="0"/>
                        <a:t>$29,469.68</a:t>
                      </a:r>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r"/>
                      <a:r>
                        <a:rPr lang="en-US" sz="2000" dirty="0">
                          <a:solidFill>
                            <a:schemeClr val="bg2">
                              <a:lumMod val="10000"/>
                            </a:schemeClr>
                          </a:solidFill>
                        </a:rPr>
                        <a:t>$378,828.07</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829427823"/>
                  </a:ext>
                </a:extLst>
              </a:tr>
              <a:tr h="360218">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Average Applicant Award</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r"/>
                      <a:r>
                        <a:rPr lang="en-US" dirty="0"/>
                        <a:t>$10,652.50</a:t>
                      </a:r>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r"/>
                      <a:r>
                        <a:rPr lang="en-US" sz="2000" dirty="0">
                          <a:solidFill>
                            <a:schemeClr val="bg2">
                              <a:lumMod val="10000"/>
                            </a:schemeClr>
                          </a:solidFill>
                        </a:rPr>
                        <a:t>$9,990.21</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175721547"/>
                  </a:ext>
                </a:extLst>
              </a:tr>
            </a:tbl>
          </a:graphicData>
        </a:graphic>
      </p:graphicFrame>
      <p:sp>
        <p:nvSpPr>
          <p:cNvPr id="11" name="Arrow: Pentagon 10">
            <a:extLst>
              <a:ext uri="{FF2B5EF4-FFF2-40B4-BE49-F238E27FC236}">
                <a16:creationId xmlns:a16="http://schemas.microsoft.com/office/drawing/2014/main" id="{3A505D03-5D5E-4ED9-9C47-CD271E006C58}"/>
              </a:ext>
            </a:extLst>
          </p:cNvPr>
          <p:cNvSpPr/>
          <p:nvPr/>
        </p:nvSpPr>
        <p:spPr>
          <a:xfrm>
            <a:off x="842596" y="2382982"/>
            <a:ext cx="3323588" cy="2512290"/>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RMAP</a:t>
            </a:r>
            <a:br>
              <a:rPr lang="en-US" sz="2000" dirty="0"/>
            </a:br>
            <a:r>
              <a:rPr lang="en-US" sz="2000" dirty="0">
                <a:solidFill>
                  <a:srgbClr val="FF0000"/>
                </a:solidFill>
              </a:rPr>
              <a:t>Phase I</a:t>
            </a:r>
            <a:br>
              <a:rPr lang="en-US" sz="2000" dirty="0"/>
            </a:br>
            <a:r>
              <a:rPr lang="en-US" sz="2000" dirty="0"/>
              <a:t>Update</a:t>
            </a:r>
            <a:br>
              <a:rPr lang="en-US" sz="2000" dirty="0"/>
            </a:br>
            <a:r>
              <a:rPr lang="en-US" sz="2000" dirty="0"/>
              <a:t> </a:t>
            </a:r>
            <a:br>
              <a:rPr lang="en-US" sz="2000" dirty="0"/>
            </a:br>
            <a:r>
              <a:rPr lang="en-US" sz="2000" dirty="0"/>
              <a:t>March 1, 2022</a:t>
            </a:r>
          </a:p>
        </p:txBody>
      </p:sp>
    </p:spTree>
    <p:extLst>
      <p:ext uri="{BB962C8B-B14F-4D97-AF65-F5344CB8AC3E}">
        <p14:creationId xmlns:p14="http://schemas.microsoft.com/office/powerpoint/2010/main" val="1872134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TextBox 23">
            <a:extLst>
              <a:ext uri="{FF2B5EF4-FFF2-40B4-BE49-F238E27FC236}">
                <a16:creationId xmlns:a16="http://schemas.microsoft.com/office/drawing/2014/main" id="{D1352C87-4B1E-44B0-94C6-497751828EE6}"/>
              </a:ext>
            </a:extLst>
          </p:cNvPr>
          <p:cNvSpPr txBox="1"/>
          <p:nvPr/>
        </p:nvSpPr>
        <p:spPr>
          <a:xfrm>
            <a:off x="696897" y="2459504"/>
            <a:ext cx="3023284" cy="1938992"/>
          </a:xfrm>
          <a:prstGeom prst="rect">
            <a:avLst/>
          </a:prstGeom>
          <a:noFill/>
        </p:spPr>
        <p:txBody>
          <a:bodyPr wrap="square">
            <a:spAutoFit/>
          </a:bodyPr>
          <a:lstStyle/>
          <a:p>
            <a:pPr algn="ctr"/>
            <a:r>
              <a:rPr lang="en-US" sz="2400" b="1" dirty="0"/>
              <a:t>RMAP</a:t>
            </a:r>
            <a:br>
              <a:rPr lang="en-US" sz="2400" b="1" dirty="0"/>
            </a:br>
            <a:r>
              <a:rPr lang="en-US" sz="2400" b="1" dirty="0">
                <a:solidFill>
                  <a:srgbClr val="00B050"/>
                </a:solidFill>
              </a:rPr>
              <a:t>Phase II</a:t>
            </a:r>
            <a:br>
              <a:rPr lang="en-US" sz="2400" b="1" dirty="0"/>
            </a:br>
            <a:r>
              <a:rPr lang="en-US" sz="2400" b="1" dirty="0"/>
              <a:t>Update</a:t>
            </a:r>
            <a:br>
              <a:rPr lang="en-US" sz="2400" b="1" dirty="0"/>
            </a:br>
            <a:r>
              <a:rPr lang="en-US" sz="2400" b="1" dirty="0"/>
              <a:t> </a:t>
            </a:r>
            <a:br>
              <a:rPr lang="en-US" sz="2400" b="1" dirty="0"/>
            </a:br>
            <a:r>
              <a:rPr lang="en-US" sz="2400" b="1" dirty="0"/>
              <a:t>July 25, 2022</a:t>
            </a:r>
          </a:p>
        </p:txBody>
      </p:sp>
      <p:graphicFrame>
        <p:nvGraphicFramePr>
          <p:cNvPr id="26" name="Table 6">
            <a:extLst>
              <a:ext uri="{FF2B5EF4-FFF2-40B4-BE49-F238E27FC236}">
                <a16:creationId xmlns:a16="http://schemas.microsoft.com/office/drawing/2014/main" id="{D487B81F-019C-4BFF-B672-3E8A830E4FA3}"/>
              </a:ext>
            </a:extLst>
          </p:cNvPr>
          <p:cNvGraphicFramePr>
            <a:graphicFrameLocks/>
          </p:cNvGraphicFramePr>
          <p:nvPr>
            <p:extLst>
              <p:ext uri="{D42A27DB-BD31-4B8C-83A1-F6EECF244321}">
                <p14:modId xmlns:p14="http://schemas.microsoft.com/office/powerpoint/2010/main" val="1817264497"/>
              </p:ext>
            </p:extLst>
          </p:nvPr>
        </p:nvGraphicFramePr>
        <p:xfrm>
          <a:off x="5144655" y="500485"/>
          <a:ext cx="6263151" cy="5964965"/>
        </p:xfrm>
        <a:graphic>
          <a:graphicData uri="http://schemas.openxmlformats.org/drawingml/2006/table">
            <a:tbl>
              <a:tblPr firstRow="1" bandRow="1"/>
              <a:tblGrid>
                <a:gridCol w="4496441">
                  <a:extLst>
                    <a:ext uri="{9D8B030D-6E8A-4147-A177-3AD203B41FA5}">
                      <a16:colId xmlns:a16="http://schemas.microsoft.com/office/drawing/2014/main" val="1759278017"/>
                    </a:ext>
                  </a:extLst>
                </a:gridCol>
                <a:gridCol w="220314">
                  <a:extLst>
                    <a:ext uri="{9D8B030D-6E8A-4147-A177-3AD203B41FA5}">
                      <a16:colId xmlns:a16="http://schemas.microsoft.com/office/drawing/2014/main" val="874440178"/>
                    </a:ext>
                  </a:extLst>
                </a:gridCol>
                <a:gridCol w="1546396">
                  <a:extLst>
                    <a:ext uri="{9D8B030D-6E8A-4147-A177-3AD203B41FA5}">
                      <a16:colId xmlns:a16="http://schemas.microsoft.com/office/drawing/2014/main" val="3181403435"/>
                    </a:ext>
                  </a:extLst>
                </a:gridCol>
              </a:tblGrid>
              <a:tr h="713960">
                <a:tc gridSpan="3">
                  <a:txBody>
                    <a:bodyPr/>
                    <a:lstStyle>
                      <a:lvl1pPr marL="0" algn="l" defTabSz="457200" rtl="0" eaLnBrk="1" latinLnBrk="0" hangingPunct="1">
                        <a:defRPr sz="1800" b="1" kern="1200">
                          <a:solidFill>
                            <a:schemeClr val="bg1"/>
                          </a:solidFill>
                          <a:latin typeface="Calibri" panose="020F0502020204030204"/>
                        </a:defRPr>
                      </a:lvl1pPr>
                      <a:lvl2pPr marL="457200" algn="l" defTabSz="457200" rtl="0" eaLnBrk="1" latinLnBrk="0" hangingPunct="1">
                        <a:defRPr sz="1800" b="1" kern="1200">
                          <a:solidFill>
                            <a:schemeClr val="bg1"/>
                          </a:solidFill>
                          <a:latin typeface="Calibri" panose="020F0502020204030204"/>
                        </a:defRPr>
                      </a:lvl2pPr>
                      <a:lvl3pPr marL="914400" algn="l" defTabSz="457200" rtl="0" eaLnBrk="1" latinLnBrk="0" hangingPunct="1">
                        <a:defRPr sz="1800" b="1" kern="1200">
                          <a:solidFill>
                            <a:schemeClr val="bg1"/>
                          </a:solidFill>
                          <a:latin typeface="Calibri" panose="020F0502020204030204"/>
                        </a:defRPr>
                      </a:lvl3pPr>
                      <a:lvl4pPr marL="1371600" algn="l" defTabSz="457200" rtl="0" eaLnBrk="1" latinLnBrk="0" hangingPunct="1">
                        <a:defRPr sz="1800" b="1" kern="1200">
                          <a:solidFill>
                            <a:schemeClr val="bg1"/>
                          </a:solidFill>
                          <a:latin typeface="Calibri" panose="020F0502020204030204"/>
                        </a:defRPr>
                      </a:lvl4pPr>
                      <a:lvl5pPr marL="1828800" algn="l" defTabSz="457200" rtl="0" eaLnBrk="1" latinLnBrk="0" hangingPunct="1">
                        <a:defRPr sz="1800" b="1" kern="1200">
                          <a:solidFill>
                            <a:schemeClr val="bg1"/>
                          </a:solidFill>
                          <a:latin typeface="Calibri" panose="020F0502020204030204"/>
                        </a:defRPr>
                      </a:lvl5pPr>
                      <a:lvl6pPr marL="2286000" algn="l" defTabSz="457200" rtl="0" eaLnBrk="1" latinLnBrk="0" hangingPunct="1">
                        <a:defRPr sz="1800" b="1" kern="1200">
                          <a:solidFill>
                            <a:schemeClr val="bg1"/>
                          </a:solidFill>
                          <a:latin typeface="Calibri" panose="020F0502020204030204"/>
                        </a:defRPr>
                      </a:lvl6pPr>
                      <a:lvl7pPr marL="2743200" algn="l" defTabSz="457200" rtl="0" eaLnBrk="1" latinLnBrk="0" hangingPunct="1">
                        <a:defRPr sz="1800" b="1" kern="1200">
                          <a:solidFill>
                            <a:schemeClr val="bg1"/>
                          </a:solidFill>
                          <a:latin typeface="Calibri" panose="020F0502020204030204"/>
                        </a:defRPr>
                      </a:lvl7pPr>
                      <a:lvl8pPr marL="3200400" algn="l" defTabSz="457200" rtl="0" eaLnBrk="1" latinLnBrk="0" hangingPunct="1">
                        <a:defRPr sz="1800" b="1" kern="1200">
                          <a:solidFill>
                            <a:schemeClr val="bg1"/>
                          </a:solidFill>
                          <a:latin typeface="Calibri" panose="020F0502020204030204"/>
                        </a:defRPr>
                      </a:lvl8pPr>
                      <a:lvl9pPr marL="3657600" algn="l" defTabSz="457200" rtl="0" eaLnBrk="1" latinLnBrk="0" hangingPunct="1">
                        <a:defRPr sz="1800" b="1" kern="1200">
                          <a:solidFill>
                            <a:schemeClr val="bg1"/>
                          </a:solidFill>
                          <a:latin typeface="Calibri" panose="020F0502020204030204"/>
                        </a:defRPr>
                      </a:lvl9pPr>
                    </a:lstStyle>
                    <a:p>
                      <a:pPr algn="ctr"/>
                      <a:endParaRPr lang="en-US" sz="2000" dirty="0">
                        <a:solidFill>
                          <a:schemeClr val="bg2">
                            <a:lumMod val="10000"/>
                          </a:schemeClr>
                        </a:solidFill>
                        <a:highlight>
                          <a:srgbClr val="908BC3"/>
                        </a:highlight>
                      </a:endParaRPr>
                    </a:p>
                    <a:p>
                      <a:pPr algn="ctr"/>
                      <a:r>
                        <a:rPr lang="en-US" sz="2000" dirty="0">
                          <a:solidFill>
                            <a:schemeClr val="bg2">
                              <a:lumMod val="10000"/>
                            </a:schemeClr>
                          </a:solidFill>
                        </a:rPr>
                        <a:t>     Application Information</a:t>
                      </a:r>
                    </a:p>
                  </a:txBody>
                  <a:tcPr>
                    <a:lnL w="6350" cap="flat" cmpd="sng" algn="ctr">
                      <a:solidFill>
                        <a:srgbClr val="4472C4"/>
                      </a:solidFill>
                      <a:prstDash val="solid"/>
                      <a:miter lim="800000"/>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endParaRPr lang="en-US" sz="2200" dirty="0">
                        <a:solidFill>
                          <a:schemeClr val="bg2">
                            <a:lumMod val="10000"/>
                          </a:schemeClr>
                        </a:solidFill>
                      </a:endParaRPr>
                    </a:p>
                  </a:txBody>
                  <a:tcPr>
                    <a:solidFill>
                      <a:srgbClr val="908BC3"/>
                    </a:solidFill>
                  </a:tcPr>
                </a:tc>
                <a:tc hMerge="1">
                  <a:txBody>
                    <a:bodyPr/>
                    <a:lstStyle/>
                    <a:p>
                      <a:pPr algn="ctr"/>
                      <a:endParaRPr lang="en-US" sz="2200" dirty="0">
                        <a:solidFill>
                          <a:schemeClr val="bg2">
                            <a:lumMod val="10000"/>
                          </a:schemeClr>
                        </a:solidFill>
                      </a:endParaRPr>
                    </a:p>
                  </a:txBody>
                  <a:tcPr>
                    <a:solidFill>
                      <a:srgbClr val="908BC3"/>
                    </a:solidFill>
                  </a:tcPr>
                </a:tc>
                <a:extLst>
                  <a:ext uri="{0D108BD9-81ED-4DB2-BD59-A6C34878D82A}">
                    <a16:rowId xmlns:a16="http://schemas.microsoft.com/office/drawing/2014/main" val="2795118118"/>
                  </a:ext>
                </a:extLst>
              </a:tr>
              <a:tr h="403542">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Total Wait List Contacted</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l">
                        <a:tabLst>
                          <a:tab pos="457200" algn="l"/>
                        </a:tabLst>
                      </a:pPr>
                      <a:r>
                        <a:rPr lang="en-US">
                          <a:solidFill>
                            <a:schemeClr val="bg2">
                              <a:lumMod val="10000"/>
                            </a:schemeClr>
                          </a:solidFill>
                        </a:rPr>
                        <a:t>750</a:t>
                      </a:r>
                      <a:endParaRPr lang="en-US" dirty="0">
                        <a:solidFill>
                          <a:schemeClr val="bg2">
                            <a:lumMod val="10000"/>
                          </a:schemeClr>
                        </a:solidFill>
                      </a:endParaRPr>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3,563</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091115028"/>
                  </a:ext>
                </a:extLst>
              </a:tr>
              <a:tr h="403542">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Total Application Submitted </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l">
                        <a:tabLst>
                          <a:tab pos="457200" algn="l"/>
                        </a:tabLst>
                      </a:pPr>
                      <a:r>
                        <a:rPr lang="en-US">
                          <a:solidFill>
                            <a:schemeClr val="bg2">
                              <a:lumMod val="10000"/>
                            </a:schemeClr>
                          </a:solidFill>
                        </a:rPr>
                        <a:t>23</a:t>
                      </a:r>
                      <a:endParaRPr lang="en-US" dirty="0">
                        <a:solidFill>
                          <a:schemeClr val="bg2">
                            <a:lumMod val="10000"/>
                          </a:schemeClr>
                        </a:solidFill>
                      </a:endParaRPr>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200</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49991189"/>
                  </a:ext>
                </a:extLst>
              </a:tr>
              <a:tr h="403542">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Applications Approved</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l">
                        <a:tabLst>
                          <a:tab pos="457200" algn="l"/>
                        </a:tabLst>
                      </a:pPr>
                      <a:r>
                        <a:rPr lang="en-US">
                          <a:solidFill>
                            <a:schemeClr val="bg2">
                              <a:lumMod val="10000"/>
                            </a:schemeClr>
                          </a:solidFill>
                        </a:rPr>
                        <a:t>11</a:t>
                      </a:r>
                      <a:endParaRPr lang="en-US" dirty="0">
                        <a:solidFill>
                          <a:schemeClr val="bg2">
                            <a:lumMod val="10000"/>
                          </a:schemeClr>
                        </a:solidFill>
                      </a:endParaRPr>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121</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678911196"/>
                  </a:ext>
                </a:extLst>
              </a:tr>
              <a:tr h="403542">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Applications Funded                                                </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l">
                        <a:tabLst>
                          <a:tab pos="457200" algn="l"/>
                        </a:tabLst>
                      </a:pPr>
                      <a:r>
                        <a:rPr lang="en-US" dirty="0">
                          <a:solidFill>
                            <a:schemeClr val="bg2">
                              <a:lumMod val="10000"/>
                            </a:schemeClr>
                          </a:solidFill>
                        </a:rPr>
                        <a:t>4</a:t>
                      </a:r>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42</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108921843"/>
                  </a:ext>
                </a:extLst>
              </a:tr>
              <a:tr h="510636">
                <a:tc gridSpan="3">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50000"/>
                        </a:lnSpc>
                      </a:pPr>
                      <a:r>
                        <a:rPr lang="en-US" sz="2000" b="1" dirty="0">
                          <a:solidFill>
                            <a:schemeClr val="bg2">
                              <a:lumMod val="10000"/>
                            </a:schemeClr>
                          </a:solidFill>
                        </a:rPr>
                        <a:t>Types of Assistance</a:t>
                      </a:r>
                    </a:p>
                  </a:txBody>
                  <a:tcPr>
                    <a:lnL w="6350" cap="flat" cmpd="sng" algn="ctr">
                      <a:solidFill>
                        <a:srgbClr val="4472C4"/>
                      </a:solidFill>
                      <a:prstDash val="solid"/>
                      <a:miter lim="800000"/>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lnSpc>
                          <a:spcPct val="150000"/>
                        </a:lnSpc>
                      </a:pPr>
                      <a:endParaRPr lang="en-US" sz="2200" b="1" dirty="0">
                        <a:solidFill>
                          <a:schemeClr val="bg2">
                            <a:lumMod val="10000"/>
                          </a:schemeClr>
                        </a:solidFill>
                      </a:endParaRPr>
                    </a:p>
                  </a:txBody>
                  <a:tcPr>
                    <a:solidFill>
                      <a:srgbClr val="908BC3"/>
                    </a:solidFill>
                  </a:tcPr>
                </a:tc>
                <a:tc hMerge="1">
                  <a:txBody>
                    <a:bodyPr/>
                    <a:lstStyle/>
                    <a:p>
                      <a:pPr algn="ctr">
                        <a:lnSpc>
                          <a:spcPct val="150000"/>
                        </a:lnSpc>
                      </a:pPr>
                      <a:endParaRPr lang="en-US" sz="2200" b="1" dirty="0">
                        <a:solidFill>
                          <a:schemeClr val="bg2">
                            <a:lumMod val="10000"/>
                          </a:schemeClr>
                        </a:solidFill>
                      </a:endParaRPr>
                    </a:p>
                  </a:txBody>
                  <a:tcPr>
                    <a:solidFill>
                      <a:srgbClr val="908BC3"/>
                    </a:solidFill>
                  </a:tcPr>
                </a:tc>
                <a:extLst>
                  <a:ext uri="{0D108BD9-81ED-4DB2-BD59-A6C34878D82A}">
                    <a16:rowId xmlns:a16="http://schemas.microsoft.com/office/drawing/2014/main" val="616210369"/>
                  </a:ext>
                </a:extLst>
              </a:tr>
              <a:tr h="403542">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New Move-Ins</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2000" dirty="0">
                          <a:solidFill>
                            <a:schemeClr val="bg2">
                              <a:lumMod val="10000"/>
                            </a:schemeClr>
                          </a:solidFill>
                        </a:rPr>
                        <a:t>               54</a:t>
                      </a:r>
                      <a:endParaRPr lang="en-US" sz="2000" dirty="0"/>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val="2465800325"/>
                  </a:ext>
                </a:extLst>
              </a:tr>
              <a:tr h="403542">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Lease Renewals</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2000" dirty="0">
                          <a:solidFill>
                            <a:schemeClr val="bg2">
                              <a:lumMod val="10000"/>
                            </a:schemeClr>
                          </a:solidFill>
                        </a:rPr>
                        <a:t>               23</a:t>
                      </a:r>
                      <a:endParaRPr lang="en-US" sz="2000" dirty="0"/>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val="4179778677"/>
                  </a:ext>
                </a:extLst>
              </a:tr>
              <a:tr h="442774">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b="1" dirty="0">
                          <a:solidFill>
                            <a:schemeClr val="bg2">
                              <a:lumMod val="10000"/>
                            </a:schemeClr>
                          </a:solidFill>
                        </a:rPr>
                        <a:t>                       Financial Information</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solidFill>
                      <a:schemeClr val="accent2">
                        <a:lumMod val="60000"/>
                        <a:lumOff val="40000"/>
                      </a:schemeClr>
                    </a:solid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endParaRPr lang="en-US" sz="2000" dirty="0"/>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endParaRPr lang="en-US" dirty="0"/>
                    </a:p>
                  </a:txBody>
                  <a:tcPr>
                    <a:solidFill>
                      <a:srgbClr val="7F79B7"/>
                    </a:solidFill>
                  </a:tcPr>
                </a:tc>
                <a:extLst>
                  <a:ext uri="{0D108BD9-81ED-4DB2-BD59-A6C34878D82A}">
                    <a16:rowId xmlns:a16="http://schemas.microsoft.com/office/drawing/2014/main" val="2852901141"/>
                  </a:ext>
                </a:extLst>
              </a:tr>
              <a:tr h="665717">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Total City of Tampa Funds Received</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r"/>
                      <a:r>
                        <a:rPr lang="en-US" sz="2000">
                          <a:solidFill>
                            <a:schemeClr val="bg2">
                              <a:lumMod val="10000"/>
                            </a:schemeClr>
                          </a:solidFill>
                        </a:rPr>
                        <a:t>$5,000,000.00</a:t>
                      </a:r>
                      <a:endParaRPr lang="en-US" sz="2000" dirty="0"/>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r"/>
                      <a:endParaRPr lang="en-US" dirty="0"/>
                    </a:p>
                  </a:txBody>
                  <a:tcPr>
                    <a:noFill/>
                  </a:tcPr>
                </a:tc>
                <a:extLst>
                  <a:ext uri="{0D108BD9-81ED-4DB2-BD59-A6C34878D82A}">
                    <a16:rowId xmlns:a16="http://schemas.microsoft.com/office/drawing/2014/main" val="1339640173"/>
                  </a:ext>
                </a:extLst>
              </a:tr>
              <a:tr h="403542">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Total Funds Encumbered Phase II</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r"/>
                      <a:r>
                        <a:rPr lang="en-US" sz="2000" dirty="0">
                          <a:solidFill>
                            <a:schemeClr val="bg2">
                              <a:lumMod val="10000"/>
                            </a:schemeClr>
                          </a:solidFill>
                        </a:rPr>
                        <a:t>$349,804.66</a:t>
                      </a:r>
                      <a:endParaRPr lang="en-US" sz="2000" dirty="0"/>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r"/>
                      <a:endParaRPr lang="en-US" dirty="0"/>
                    </a:p>
                  </a:txBody>
                  <a:tcPr>
                    <a:noFill/>
                  </a:tcPr>
                </a:tc>
                <a:extLst>
                  <a:ext uri="{0D108BD9-81ED-4DB2-BD59-A6C34878D82A}">
                    <a16:rowId xmlns:a16="http://schemas.microsoft.com/office/drawing/2014/main" val="3426925897"/>
                  </a:ext>
                </a:extLst>
              </a:tr>
              <a:tr h="403542">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Total Funds Expended Phase II</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r"/>
                      <a:r>
                        <a:rPr lang="en-US" sz="2000" dirty="0">
                          <a:solidFill>
                            <a:schemeClr val="bg2">
                              <a:lumMod val="10000"/>
                            </a:schemeClr>
                          </a:solidFill>
                        </a:rPr>
                        <a:t>$98,981.20</a:t>
                      </a:r>
                      <a:endParaRPr lang="en-US" sz="2000" dirty="0"/>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r"/>
                      <a:endParaRPr lang="en-US" dirty="0"/>
                    </a:p>
                  </a:txBody>
                  <a:tcPr>
                    <a:noFill/>
                  </a:tcPr>
                </a:tc>
                <a:extLst>
                  <a:ext uri="{0D108BD9-81ED-4DB2-BD59-A6C34878D82A}">
                    <a16:rowId xmlns:a16="http://schemas.microsoft.com/office/drawing/2014/main" val="3167139672"/>
                  </a:ext>
                </a:extLst>
              </a:tr>
              <a:tr h="403542">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Average Applicant Award</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r"/>
                      <a:r>
                        <a:rPr lang="en-US" sz="2000" dirty="0">
                          <a:solidFill>
                            <a:schemeClr val="bg2">
                              <a:lumMod val="10000"/>
                            </a:schemeClr>
                          </a:solidFill>
                        </a:rPr>
                        <a:t>$3,975.05</a:t>
                      </a:r>
                      <a:endParaRPr lang="en-US" sz="2000" dirty="0"/>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r"/>
                      <a:endParaRPr lang="en-US" dirty="0"/>
                    </a:p>
                  </a:txBody>
                  <a:tcPr>
                    <a:noFill/>
                  </a:tcPr>
                </a:tc>
                <a:extLst>
                  <a:ext uri="{0D108BD9-81ED-4DB2-BD59-A6C34878D82A}">
                    <a16:rowId xmlns:a16="http://schemas.microsoft.com/office/drawing/2014/main" val="338130686"/>
                  </a:ext>
                </a:extLst>
              </a:tr>
            </a:tbl>
          </a:graphicData>
        </a:graphic>
      </p:graphicFrame>
      <p:sp>
        <p:nvSpPr>
          <p:cNvPr id="27" name="Arrow: Pentagon 26">
            <a:extLst>
              <a:ext uri="{FF2B5EF4-FFF2-40B4-BE49-F238E27FC236}">
                <a16:creationId xmlns:a16="http://schemas.microsoft.com/office/drawing/2014/main" id="{8A71A681-A6E3-4DBF-95F2-C954AE04A6BD}"/>
              </a:ext>
            </a:extLst>
          </p:cNvPr>
          <p:cNvSpPr/>
          <p:nvPr/>
        </p:nvSpPr>
        <p:spPr>
          <a:xfrm>
            <a:off x="842596" y="2382982"/>
            <a:ext cx="3323588" cy="2512290"/>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RMAP</a:t>
            </a:r>
            <a:br>
              <a:rPr lang="en-US" sz="2000" dirty="0"/>
            </a:br>
            <a:r>
              <a:rPr lang="en-US" sz="2000" dirty="0">
                <a:solidFill>
                  <a:schemeClr val="accent5"/>
                </a:solidFill>
              </a:rPr>
              <a:t>Phase II</a:t>
            </a:r>
            <a:br>
              <a:rPr lang="en-US" sz="2000" dirty="0"/>
            </a:br>
            <a:r>
              <a:rPr lang="en-US" sz="2000" dirty="0"/>
              <a:t>Update</a:t>
            </a:r>
            <a:br>
              <a:rPr lang="en-US" sz="2000" dirty="0"/>
            </a:br>
            <a:r>
              <a:rPr lang="en-US" sz="2000" dirty="0"/>
              <a:t> </a:t>
            </a:r>
            <a:br>
              <a:rPr lang="en-US" sz="2000" dirty="0"/>
            </a:br>
            <a:r>
              <a:rPr lang="en-US" sz="2000" dirty="0"/>
              <a:t>July 25, 2022</a:t>
            </a:r>
          </a:p>
        </p:txBody>
      </p:sp>
    </p:spTree>
    <p:extLst>
      <p:ext uri="{BB962C8B-B14F-4D97-AF65-F5344CB8AC3E}">
        <p14:creationId xmlns:p14="http://schemas.microsoft.com/office/powerpoint/2010/main" val="918969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9" name="Picture 8">
            <a:extLst>
              <a:ext uri="{FF2B5EF4-FFF2-40B4-BE49-F238E27FC236}">
                <a16:creationId xmlns:a16="http://schemas.microsoft.com/office/drawing/2014/main" id="{ABB103E6-7881-4CA8-94FE-6964DD0C4995}"/>
              </a:ext>
            </a:extLst>
          </p:cNvPr>
          <p:cNvPicPr>
            <a:picLocks noChangeAspect="1"/>
          </p:cNvPicPr>
          <p:nvPr/>
        </p:nvPicPr>
        <p:blipFill>
          <a:blip r:embed="rId3"/>
          <a:stretch>
            <a:fillRect/>
          </a:stretch>
        </p:blipFill>
        <p:spPr>
          <a:xfrm>
            <a:off x="4952220" y="3260570"/>
            <a:ext cx="146317" cy="2694666"/>
          </a:xfrm>
          <a:prstGeom prst="rect">
            <a:avLst/>
          </a:prstGeom>
        </p:spPr>
      </p:pic>
      <p:pic>
        <p:nvPicPr>
          <p:cNvPr id="11" name="Picture 10">
            <a:extLst>
              <a:ext uri="{FF2B5EF4-FFF2-40B4-BE49-F238E27FC236}">
                <a16:creationId xmlns:a16="http://schemas.microsoft.com/office/drawing/2014/main" id="{D5DA9228-F6AF-4150-AE3B-11177293262A}"/>
              </a:ext>
            </a:extLst>
          </p:cNvPr>
          <p:cNvPicPr>
            <a:picLocks noChangeAspect="1"/>
          </p:cNvPicPr>
          <p:nvPr/>
        </p:nvPicPr>
        <p:blipFill>
          <a:blip r:embed="rId4"/>
          <a:stretch>
            <a:fillRect/>
          </a:stretch>
        </p:blipFill>
        <p:spPr>
          <a:xfrm>
            <a:off x="4544385" y="3681230"/>
            <a:ext cx="493819" cy="1853345"/>
          </a:xfrm>
          <a:prstGeom prst="rect">
            <a:avLst/>
          </a:prstGeom>
        </p:spPr>
      </p:pic>
      <p:sp>
        <p:nvSpPr>
          <p:cNvPr id="16" name="TextBox 15">
            <a:extLst>
              <a:ext uri="{FF2B5EF4-FFF2-40B4-BE49-F238E27FC236}">
                <a16:creationId xmlns:a16="http://schemas.microsoft.com/office/drawing/2014/main" id="{C2FF2AAA-3839-4EF6-A7E0-87A0EF1D6484}"/>
              </a:ext>
            </a:extLst>
          </p:cNvPr>
          <p:cNvSpPr txBox="1"/>
          <p:nvPr/>
        </p:nvSpPr>
        <p:spPr>
          <a:xfrm>
            <a:off x="692379" y="2459504"/>
            <a:ext cx="3023284" cy="1938992"/>
          </a:xfrm>
          <a:prstGeom prst="rect">
            <a:avLst/>
          </a:prstGeom>
          <a:noFill/>
        </p:spPr>
        <p:txBody>
          <a:bodyPr wrap="square">
            <a:spAutoFit/>
          </a:bodyPr>
          <a:lstStyle/>
          <a:p>
            <a:pPr algn="ctr"/>
            <a:r>
              <a:rPr lang="en-US" sz="2400" b="1" dirty="0"/>
              <a:t>RMAP</a:t>
            </a:r>
            <a:br>
              <a:rPr lang="en-US" sz="2400" b="1" dirty="0"/>
            </a:br>
            <a:r>
              <a:rPr lang="en-US" sz="2400" b="1" dirty="0">
                <a:solidFill>
                  <a:srgbClr val="FFC000"/>
                </a:solidFill>
              </a:rPr>
              <a:t>Phase III</a:t>
            </a:r>
            <a:br>
              <a:rPr lang="en-US" sz="2400" b="1" dirty="0"/>
            </a:br>
            <a:r>
              <a:rPr lang="en-US" sz="2400" b="1" dirty="0"/>
              <a:t>Update</a:t>
            </a:r>
            <a:br>
              <a:rPr lang="en-US" sz="2400" b="1" dirty="0"/>
            </a:br>
            <a:r>
              <a:rPr lang="en-US" sz="2400" b="1" dirty="0"/>
              <a:t> </a:t>
            </a:r>
            <a:br>
              <a:rPr lang="en-US" sz="2400" b="1" dirty="0"/>
            </a:br>
            <a:r>
              <a:rPr lang="en-US" sz="2400" b="1" dirty="0"/>
              <a:t>December 9, 2022</a:t>
            </a:r>
          </a:p>
        </p:txBody>
      </p:sp>
      <p:graphicFrame>
        <p:nvGraphicFramePr>
          <p:cNvPr id="13" name="Table 6">
            <a:extLst>
              <a:ext uri="{FF2B5EF4-FFF2-40B4-BE49-F238E27FC236}">
                <a16:creationId xmlns:a16="http://schemas.microsoft.com/office/drawing/2014/main" id="{9C04A94C-CAE7-4B04-8F7A-D788BFDAABA2}"/>
              </a:ext>
            </a:extLst>
          </p:cNvPr>
          <p:cNvGraphicFramePr>
            <a:graphicFrameLocks/>
          </p:cNvGraphicFramePr>
          <p:nvPr>
            <p:extLst>
              <p:ext uri="{D42A27DB-BD31-4B8C-83A1-F6EECF244321}">
                <p14:modId xmlns:p14="http://schemas.microsoft.com/office/powerpoint/2010/main" val="2071693524"/>
              </p:ext>
            </p:extLst>
          </p:nvPr>
        </p:nvGraphicFramePr>
        <p:xfrm>
          <a:off x="5193311" y="291474"/>
          <a:ext cx="6171755" cy="6275052"/>
        </p:xfrm>
        <a:graphic>
          <a:graphicData uri="http://schemas.openxmlformats.org/drawingml/2006/table">
            <a:tbl>
              <a:tblPr firstRow="1" bandRow="1"/>
              <a:tblGrid>
                <a:gridCol w="4585427">
                  <a:extLst>
                    <a:ext uri="{9D8B030D-6E8A-4147-A177-3AD203B41FA5}">
                      <a16:colId xmlns:a16="http://schemas.microsoft.com/office/drawing/2014/main" val="1759278017"/>
                    </a:ext>
                  </a:extLst>
                </a:gridCol>
                <a:gridCol w="224674">
                  <a:extLst>
                    <a:ext uri="{9D8B030D-6E8A-4147-A177-3AD203B41FA5}">
                      <a16:colId xmlns:a16="http://schemas.microsoft.com/office/drawing/2014/main" val="874440178"/>
                    </a:ext>
                  </a:extLst>
                </a:gridCol>
                <a:gridCol w="1361654">
                  <a:extLst>
                    <a:ext uri="{9D8B030D-6E8A-4147-A177-3AD203B41FA5}">
                      <a16:colId xmlns:a16="http://schemas.microsoft.com/office/drawing/2014/main" val="3181403435"/>
                    </a:ext>
                  </a:extLst>
                </a:gridCol>
              </a:tblGrid>
              <a:tr h="704290">
                <a:tc gridSpan="3">
                  <a:txBody>
                    <a:bodyPr/>
                    <a:lstStyle>
                      <a:lvl1pPr marL="0" algn="l" defTabSz="457200" rtl="0" eaLnBrk="1" latinLnBrk="0" hangingPunct="1">
                        <a:defRPr sz="1800" b="1" kern="1200">
                          <a:solidFill>
                            <a:schemeClr val="bg1"/>
                          </a:solidFill>
                          <a:latin typeface="Calibri" panose="020F0502020204030204"/>
                        </a:defRPr>
                      </a:lvl1pPr>
                      <a:lvl2pPr marL="457200" algn="l" defTabSz="457200" rtl="0" eaLnBrk="1" latinLnBrk="0" hangingPunct="1">
                        <a:defRPr sz="1800" b="1" kern="1200">
                          <a:solidFill>
                            <a:schemeClr val="bg1"/>
                          </a:solidFill>
                          <a:latin typeface="Calibri" panose="020F0502020204030204"/>
                        </a:defRPr>
                      </a:lvl2pPr>
                      <a:lvl3pPr marL="914400" algn="l" defTabSz="457200" rtl="0" eaLnBrk="1" latinLnBrk="0" hangingPunct="1">
                        <a:defRPr sz="1800" b="1" kern="1200">
                          <a:solidFill>
                            <a:schemeClr val="bg1"/>
                          </a:solidFill>
                          <a:latin typeface="Calibri" panose="020F0502020204030204"/>
                        </a:defRPr>
                      </a:lvl3pPr>
                      <a:lvl4pPr marL="1371600" algn="l" defTabSz="457200" rtl="0" eaLnBrk="1" latinLnBrk="0" hangingPunct="1">
                        <a:defRPr sz="1800" b="1" kern="1200">
                          <a:solidFill>
                            <a:schemeClr val="bg1"/>
                          </a:solidFill>
                          <a:latin typeface="Calibri" panose="020F0502020204030204"/>
                        </a:defRPr>
                      </a:lvl4pPr>
                      <a:lvl5pPr marL="1828800" algn="l" defTabSz="457200" rtl="0" eaLnBrk="1" latinLnBrk="0" hangingPunct="1">
                        <a:defRPr sz="1800" b="1" kern="1200">
                          <a:solidFill>
                            <a:schemeClr val="bg1"/>
                          </a:solidFill>
                          <a:latin typeface="Calibri" panose="020F0502020204030204"/>
                        </a:defRPr>
                      </a:lvl5pPr>
                      <a:lvl6pPr marL="2286000" algn="l" defTabSz="457200" rtl="0" eaLnBrk="1" latinLnBrk="0" hangingPunct="1">
                        <a:defRPr sz="1800" b="1" kern="1200">
                          <a:solidFill>
                            <a:schemeClr val="bg1"/>
                          </a:solidFill>
                          <a:latin typeface="Calibri" panose="020F0502020204030204"/>
                        </a:defRPr>
                      </a:lvl6pPr>
                      <a:lvl7pPr marL="2743200" algn="l" defTabSz="457200" rtl="0" eaLnBrk="1" latinLnBrk="0" hangingPunct="1">
                        <a:defRPr sz="1800" b="1" kern="1200">
                          <a:solidFill>
                            <a:schemeClr val="bg1"/>
                          </a:solidFill>
                          <a:latin typeface="Calibri" panose="020F0502020204030204"/>
                        </a:defRPr>
                      </a:lvl7pPr>
                      <a:lvl8pPr marL="3200400" algn="l" defTabSz="457200" rtl="0" eaLnBrk="1" latinLnBrk="0" hangingPunct="1">
                        <a:defRPr sz="1800" b="1" kern="1200">
                          <a:solidFill>
                            <a:schemeClr val="bg1"/>
                          </a:solidFill>
                          <a:latin typeface="Calibri" panose="020F0502020204030204"/>
                        </a:defRPr>
                      </a:lvl8pPr>
                      <a:lvl9pPr marL="3657600" algn="l" defTabSz="457200" rtl="0" eaLnBrk="1" latinLnBrk="0" hangingPunct="1">
                        <a:defRPr sz="1800" b="1" kern="1200">
                          <a:solidFill>
                            <a:schemeClr val="bg1"/>
                          </a:solidFill>
                          <a:latin typeface="Calibri" panose="020F0502020204030204"/>
                        </a:defRPr>
                      </a:lvl9pPr>
                    </a:lstStyle>
                    <a:p>
                      <a:pPr algn="ctr"/>
                      <a:endParaRPr lang="en-US" sz="2000" dirty="0">
                        <a:solidFill>
                          <a:schemeClr val="bg2">
                            <a:lumMod val="10000"/>
                          </a:schemeClr>
                        </a:solidFill>
                        <a:highlight>
                          <a:srgbClr val="908BC3"/>
                        </a:highlight>
                      </a:endParaRPr>
                    </a:p>
                    <a:p>
                      <a:pPr algn="ctr"/>
                      <a:r>
                        <a:rPr lang="en-US" sz="2000" dirty="0">
                          <a:solidFill>
                            <a:schemeClr val="bg2">
                              <a:lumMod val="10000"/>
                            </a:schemeClr>
                          </a:solidFill>
                        </a:rPr>
                        <a:t>     Application Information</a:t>
                      </a:r>
                    </a:p>
                  </a:txBody>
                  <a:tcPr>
                    <a:lnL w="6350" cap="flat" cmpd="sng" algn="ctr">
                      <a:solidFill>
                        <a:srgbClr val="4472C4"/>
                      </a:solidFill>
                      <a:prstDash val="solid"/>
                      <a:miter lim="800000"/>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endParaRPr lang="en-US" sz="2200" dirty="0">
                        <a:solidFill>
                          <a:schemeClr val="bg2">
                            <a:lumMod val="10000"/>
                          </a:schemeClr>
                        </a:solidFill>
                      </a:endParaRPr>
                    </a:p>
                  </a:txBody>
                  <a:tcPr>
                    <a:solidFill>
                      <a:srgbClr val="908BC3"/>
                    </a:solidFill>
                  </a:tcPr>
                </a:tc>
                <a:tc hMerge="1">
                  <a:txBody>
                    <a:bodyPr/>
                    <a:lstStyle/>
                    <a:p>
                      <a:pPr algn="ctr"/>
                      <a:endParaRPr lang="en-US" sz="2200" dirty="0">
                        <a:solidFill>
                          <a:schemeClr val="bg2">
                            <a:lumMod val="10000"/>
                          </a:schemeClr>
                        </a:solidFill>
                      </a:endParaRPr>
                    </a:p>
                  </a:txBody>
                  <a:tcPr>
                    <a:solidFill>
                      <a:srgbClr val="908BC3"/>
                    </a:solidFill>
                  </a:tcPr>
                </a:tc>
                <a:extLst>
                  <a:ext uri="{0D108BD9-81ED-4DB2-BD59-A6C34878D82A}">
                    <a16:rowId xmlns:a16="http://schemas.microsoft.com/office/drawing/2014/main" val="2795118118"/>
                  </a:ext>
                </a:extLst>
              </a:tr>
              <a:tr h="394860">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Applications Ready for Review</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l">
                        <a:tabLst>
                          <a:tab pos="457200" algn="l"/>
                        </a:tabLst>
                      </a:pPr>
                      <a:r>
                        <a:rPr lang="en-US">
                          <a:solidFill>
                            <a:schemeClr val="bg2">
                              <a:lumMod val="10000"/>
                            </a:schemeClr>
                          </a:solidFill>
                        </a:rPr>
                        <a:t>750</a:t>
                      </a:r>
                      <a:endParaRPr lang="en-US" dirty="0">
                        <a:solidFill>
                          <a:schemeClr val="bg2">
                            <a:lumMod val="10000"/>
                          </a:schemeClr>
                        </a:solidFill>
                      </a:endParaRPr>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403</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091115028"/>
                  </a:ext>
                </a:extLst>
              </a:tr>
              <a:tr h="394860">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In Review (currently processing)</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256 </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449164799"/>
                  </a:ext>
                </a:extLst>
              </a:tr>
              <a:tr h="696459">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Applications Incomplete (waiting on docs) </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l">
                        <a:tabLst>
                          <a:tab pos="457200" algn="l"/>
                        </a:tabLst>
                      </a:pPr>
                      <a:r>
                        <a:rPr lang="en-US">
                          <a:solidFill>
                            <a:schemeClr val="bg2">
                              <a:lumMod val="10000"/>
                            </a:schemeClr>
                          </a:solidFill>
                        </a:rPr>
                        <a:t>23</a:t>
                      </a:r>
                      <a:endParaRPr lang="en-US" dirty="0">
                        <a:solidFill>
                          <a:schemeClr val="bg2">
                            <a:lumMod val="10000"/>
                          </a:schemeClr>
                        </a:solidFill>
                      </a:endParaRPr>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85</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49991189"/>
                  </a:ext>
                </a:extLst>
              </a:tr>
              <a:tr h="394860">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Expired (did not submit documents)</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1,120</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44717824"/>
                  </a:ext>
                </a:extLst>
              </a:tr>
              <a:tr h="394860">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Applications Approved                                                </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l">
                        <a:tabLst>
                          <a:tab pos="457200" algn="l"/>
                        </a:tabLst>
                      </a:pPr>
                      <a:r>
                        <a:rPr lang="en-US" dirty="0">
                          <a:solidFill>
                            <a:schemeClr val="bg2">
                              <a:lumMod val="10000"/>
                            </a:schemeClr>
                          </a:solidFill>
                        </a:rPr>
                        <a:t>4</a:t>
                      </a:r>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tabLst>
                          <a:tab pos="457200" algn="l"/>
                        </a:tabLst>
                      </a:pPr>
                      <a:r>
                        <a:rPr lang="en-US" sz="2000" dirty="0">
                          <a:solidFill>
                            <a:schemeClr val="bg2">
                              <a:lumMod val="10000"/>
                            </a:schemeClr>
                          </a:solidFill>
                        </a:rPr>
                        <a:t>       405</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108921843"/>
                  </a:ext>
                </a:extLst>
              </a:tr>
              <a:tr h="522226">
                <a:tc gridSpan="3">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50000"/>
                        </a:lnSpc>
                      </a:pPr>
                      <a:r>
                        <a:rPr lang="en-US" sz="2000" b="1" dirty="0">
                          <a:solidFill>
                            <a:schemeClr val="bg2">
                              <a:lumMod val="10000"/>
                            </a:schemeClr>
                          </a:solidFill>
                        </a:rPr>
                        <a:t>Types of Assistance</a:t>
                      </a:r>
                    </a:p>
                  </a:txBody>
                  <a:tcPr>
                    <a:lnL w="6350" cap="flat" cmpd="sng" algn="ctr">
                      <a:solidFill>
                        <a:srgbClr val="4472C4"/>
                      </a:solidFill>
                      <a:prstDash val="solid"/>
                      <a:miter lim="800000"/>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lnSpc>
                          <a:spcPct val="150000"/>
                        </a:lnSpc>
                      </a:pPr>
                      <a:endParaRPr lang="en-US" sz="2200" b="1" dirty="0">
                        <a:solidFill>
                          <a:schemeClr val="bg2">
                            <a:lumMod val="10000"/>
                          </a:schemeClr>
                        </a:solidFill>
                      </a:endParaRPr>
                    </a:p>
                  </a:txBody>
                  <a:tcPr>
                    <a:solidFill>
                      <a:srgbClr val="908BC3"/>
                    </a:solidFill>
                  </a:tcPr>
                </a:tc>
                <a:tc hMerge="1">
                  <a:txBody>
                    <a:bodyPr/>
                    <a:lstStyle/>
                    <a:p>
                      <a:pPr algn="ctr">
                        <a:lnSpc>
                          <a:spcPct val="150000"/>
                        </a:lnSpc>
                      </a:pPr>
                      <a:endParaRPr lang="en-US" sz="2200" b="1" dirty="0">
                        <a:solidFill>
                          <a:schemeClr val="bg2">
                            <a:lumMod val="10000"/>
                          </a:schemeClr>
                        </a:solidFill>
                      </a:endParaRPr>
                    </a:p>
                  </a:txBody>
                  <a:tcPr>
                    <a:solidFill>
                      <a:srgbClr val="908BC3"/>
                    </a:solidFill>
                  </a:tcPr>
                </a:tc>
                <a:extLst>
                  <a:ext uri="{0D108BD9-81ED-4DB2-BD59-A6C34878D82A}">
                    <a16:rowId xmlns:a16="http://schemas.microsoft.com/office/drawing/2014/main" val="616210369"/>
                  </a:ext>
                </a:extLst>
              </a:tr>
              <a:tr h="394860">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New Move-Ins</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2000" dirty="0">
                          <a:solidFill>
                            <a:schemeClr val="bg2">
                              <a:lumMod val="10000"/>
                            </a:schemeClr>
                          </a:solidFill>
                        </a:rPr>
                        <a:t>               74</a:t>
                      </a:r>
                      <a:endParaRPr lang="en-US" sz="2000" dirty="0"/>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val="2465800325"/>
                  </a:ext>
                </a:extLst>
              </a:tr>
              <a:tr h="394860">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Lease Renewals</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2000" dirty="0">
                          <a:solidFill>
                            <a:schemeClr val="bg2">
                              <a:lumMod val="10000"/>
                            </a:schemeClr>
                          </a:solidFill>
                        </a:rPr>
                        <a:t>             331</a:t>
                      </a:r>
                      <a:endParaRPr lang="en-US" sz="2000" dirty="0"/>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val="4179778677"/>
                  </a:ext>
                </a:extLst>
              </a:tr>
              <a:tr h="456525">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b="1" dirty="0">
                          <a:solidFill>
                            <a:schemeClr val="bg2">
                              <a:lumMod val="10000"/>
                            </a:schemeClr>
                          </a:solidFill>
                        </a:rPr>
                        <a:t>                     Financial Information</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solidFill>
                      <a:schemeClr val="accent2">
                        <a:lumMod val="60000"/>
                        <a:lumOff val="40000"/>
                      </a:schemeClr>
                    </a:solid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endParaRPr lang="en-US" sz="2000" dirty="0"/>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endParaRPr lang="en-US" dirty="0"/>
                    </a:p>
                  </a:txBody>
                  <a:tcPr>
                    <a:solidFill>
                      <a:srgbClr val="7F79B7"/>
                    </a:solidFill>
                  </a:tcPr>
                </a:tc>
                <a:extLst>
                  <a:ext uri="{0D108BD9-81ED-4DB2-BD59-A6C34878D82A}">
                    <a16:rowId xmlns:a16="http://schemas.microsoft.com/office/drawing/2014/main" val="2852901141"/>
                  </a:ext>
                </a:extLst>
              </a:tr>
              <a:tr h="416251">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Total Funds Expended Phase III</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r"/>
                      <a:r>
                        <a:rPr lang="en-US" sz="2000" dirty="0"/>
                        <a:t>$635,596.97</a:t>
                      </a:r>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744786158"/>
                  </a:ext>
                </a:extLst>
              </a:tr>
              <a:tr h="696459">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Total Funds Awarded Phase III</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r"/>
                      <a:r>
                        <a:rPr lang="en-US" sz="2000" dirty="0">
                          <a:solidFill>
                            <a:schemeClr val="bg2">
                              <a:lumMod val="10000"/>
                            </a:schemeClr>
                          </a:solidFill>
                        </a:rPr>
                        <a:t>$1,993,540.00</a:t>
                      </a:r>
                      <a:endParaRPr lang="en-US" sz="2000" dirty="0"/>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r"/>
                      <a:endParaRPr lang="en-US" dirty="0"/>
                    </a:p>
                  </a:txBody>
                  <a:tcPr>
                    <a:noFill/>
                  </a:tcPr>
                </a:tc>
                <a:extLst>
                  <a:ext uri="{0D108BD9-81ED-4DB2-BD59-A6C34878D82A}">
                    <a16:rowId xmlns:a16="http://schemas.microsoft.com/office/drawing/2014/main" val="3426925897"/>
                  </a:ext>
                </a:extLst>
              </a:tr>
              <a:tr h="394860">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lvl="1" algn="l"/>
                      <a:r>
                        <a:rPr lang="en-US" sz="2000" dirty="0">
                          <a:solidFill>
                            <a:schemeClr val="bg2">
                              <a:lumMod val="10000"/>
                            </a:schemeClr>
                          </a:solidFill>
                        </a:rPr>
                        <a:t>Average Applicant Award</a:t>
                      </a:r>
                    </a:p>
                  </a:txBody>
                  <a:tcPr>
                    <a:lnL w="6350" cap="flat" cmpd="sng" algn="ctr">
                      <a:solidFill>
                        <a:srgbClr val="4472C4"/>
                      </a:solidFill>
                      <a:prstDash val="solid"/>
                      <a:miter lim="800000"/>
                    </a:lnL>
                    <a:lnR>
                      <a:noFill/>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r"/>
                      <a:r>
                        <a:rPr lang="en-US" sz="2000" dirty="0">
                          <a:solidFill>
                            <a:schemeClr val="bg2">
                              <a:lumMod val="10000"/>
                            </a:schemeClr>
                          </a:solidFill>
                        </a:rPr>
                        <a:t>$5,021.78</a:t>
                      </a:r>
                      <a:endParaRPr lang="en-US" sz="2000" dirty="0"/>
                    </a:p>
                  </a:txBody>
                  <a:tcPr>
                    <a:lnL>
                      <a:noFill/>
                    </a:lnL>
                    <a:lnR w="6350" cap="flat" cmpd="sng" algn="ctr">
                      <a:solidFill>
                        <a:srgbClr val="4472C4"/>
                      </a:solidFill>
                      <a:prstDash val="solid"/>
                      <a:miter lim="800000"/>
                    </a:lnR>
                    <a:lnT w="6350" cap="flat" cmpd="sng" algn="ctr">
                      <a:solidFill>
                        <a:srgbClr val="4472C4"/>
                      </a:solidFill>
                      <a:prstDash val="solid"/>
                      <a:miter lim="800000"/>
                    </a:lnT>
                    <a:lnB w="6350" cap="flat" cmpd="sng" algn="ctr">
                      <a:solidFill>
                        <a:srgbClr val="4472C4"/>
                      </a:solidFill>
                      <a:prstDash val="solid"/>
                      <a:miter lim="800000"/>
                    </a:lnB>
                    <a:lnTlToBr w="12700" cmpd="sng">
                      <a:noFill/>
                      <a:prstDash val="solid"/>
                    </a:lnTlToBr>
                    <a:lnBlToTr w="12700" cmpd="sng">
                      <a:noFill/>
                      <a:prstDash val="solid"/>
                    </a:lnBlToTr>
                    <a:noFill/>
                  </a:tcPr>
                </a:tc>
                <a:tc hMerge="1">
                  <a:txBody>
                    <a:bodyPr/>
                    <a:lstStyle/>
                    <a:p>
                      <a:pPr algn="r"/>
                      <a:endParaRPr lang="en-US" dirty="0"/>
                    </a:p>
                  </a:txBody>
                  <a:tcPr>
                    <a:noFill/>
                  </a:tcPr>
                </a:tc>
                <a:extLst>
                  <a:ext uri="{0D108BD9-81ED-4DB2-BD59-A6C34878D82A}">
                    <a16:rowId xmlns:a16="http://schemas.microsoft.com/office/drawing/2014/main" val="338130686"/>
                  </a:ext>
                </a:extLst>
              </a:tr>
            </a:tbl>
          </a:graphicData>
        </a:graphic>
      </p:graphicFrame>
      <p:sp>
        <p:nvSpPr>
          <p:cNvPr id="15" name="Arrow: Pentagon 14">
            <a:extLst>
              <a:ext uri="{FF2B5EF4-FFF2-40B4-BE49-F238E27FC236}">
                <a16:creationId xmlns:a16="http://schemas.microsoft.com/office/drawing/2014/main" id="{FA6D97A1-6FA8-479A-AB9A-BE76E1CA4600}"/>
              </a:ext>
            </a:extLst>
          </p:cNvPr>
          <p:cNvSpPr/>
          <p:nvPr/>
        </p:nvSpPr>
        <p:spPr>
          <a:xfrm>
            <a:off x="842596" y="2382982"/>
            <a:ext cx="3323588" cy="2512290"/>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RMAP</a:t>
            </a:r>
            <a:br>
              <a:rPr lang="en-US" sz="2000" dirty="0"/>
            </a:br>
            <a:r>
              <a:rPr lang="en-US" sz="2000" dirty="0">
                <a:solidFill>
                  <a:srgbClr val="FFC000"/>
                </a:solidFill>
              </a:rPr>
              <a:t>Phase III</a:t>
            </a:r>
            <a:br>
              <a:rPr lang="en-US" sz="2000" dirty="0"/>
            </a:br>
            <a:r>
              <a:rPr lang="en-US" sz="2000" dirty="0"/>
              <a:t>Update</a:t>
            </a:r>
            <a:br>
              <a:rPr lang="en-US" sz="2000" dirty="0"/>
            </a:br>
            <a:r>
              <a:rPr lang="en-US" sz="2000" dirty="0"/>
              <a:t> </a:t>
            </a:r>
            <a:br>
              <a:rPr lang="en-US" sz="2000" dirty="0"/>
            </a:br>
            <a:r>
              <a:rPr lang="en-US" sz="2000" dirty="0"/>
              <a:t>December 9, 2022</a:t>
            </a:r>
          </a:p>
        </p:txBody>
      </p:sp>
    </p:spTree>
    <p:extLst>
      <p:ext uri="{BB962C8B-B14F-4D97-AF65-F5344CB8AC3E}">
        <p14:creationId xmlns:p14="http://schemas.microsoft.com/office/powerpoint/2010/main" val="680928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BFFF1-EB1D-E8F8-7A78-51A2BCE38CAB}"/>
              </a:ext>
            </a:extLst>
          </p:cNvPr>
          <p:cNvSpPr>
            <a:spLocks noGrp="1"/>
          </p:cNvSpPr>
          <p:nvPr>
            <p:ph type="title"/>
          </p:nvPr>
        </p:nvSpPr>
        <p:spPr>
          <a:xfrm>
            <a:off x="676745" y="609600"/>
            <a:ext cx="9603327" cy="1320800"/>
          </a:xfrm>
        </p:spPr>
        <p:txBody>
          <a:bodyPr vert="horz" lIns="91440" tIns="45720" rIns="91440" bIns="45720" rtlCol="0" anchor="ctr">
            <a:normAutofit/>
          </a:bodyPr>
          <a:lstStyle/>
          <a:p>
            <a:pPr algn="ctr">
              <a:lnSpc>
                <a:spcPct val="90000"/>
              </a:lnSpc>
            </a:pPr>
            <a:r>
              <a:rPr lang="en-US" sz="2800" dirty="0"/>
              <a:t>Emergency Solutions Grant (ESG)</a:t>
            </a:r>
          </a:p>
        </p:txBody>
      </p:sp>
      <p:sp>
        <p:nvSpPr>
          <p:cNvPr id="6" name="Rectangle 1">
            <a:extLst>
              <a:ext uri="{FF2B5EF4-FFF2-40B4-BE49-F238E27FC236}">
                <a16:creationId xmlns:a16="http://schemas.microsoft.com/office/drawing/2014/main" id="{91B69802-018D-3FCD-630F-88001265B72B}"/>
              </a:ext>
            </a:extLst>
          </p:cNvPr>
          <p:cNvSpPr>
            <a:spLocks noChangeArrowheads="1"/>
          </p:cNvSpPr>
          <p:nvPr/>
        </p:nvSpPr>
        <p:spPr bwMode="auto">
          <a:xfrm>
            <a:off x="685166" y="2160589"/>
            <a:ext cx="9857865" cy="356073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lnSpcReduction="10000"/>
          </a:bodyPr>
          <a:lstStyle/>
          <a:p>
            <a:pPr marL="0" marR="0" lvl="0" indent="0" algn="l" defTabSz="914400" rtl="0" eaLnBrk="1" fontAlgn="auto" latinLnBrk="0" hangingPunct="1">
              <a:lnSpc>
                <a:spcPct val="90000"/>
              </a:lnSpc>
              <a:spcBef>
                <a:spcPts val="400"/>
              </a:spcBef>
              <a:spcAft>
                <a:spcPts val="6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The </a:t>
            </a:r>
            <a:r>
              <a:rPr kumimoji="0" lang="en-US" sz="1800" b="1" i="0" u="none" strike="noStrike" kern="1200" cap="none" spc="0" normalizeH="0" baseline="0" noProof="0" dirty="0">
                <a:ln>
                  <a:noFill/>
                </a:ln>
                <a:solidFill>
                  <a:prstClr val="black"/>
                </a:solidFill>
                <a:effectLst/>
                <a:uLnTx/>
                <a:uFillTx/>
                <a:latin typeface="+mn-lt"/>
                <a:ea typeface="+mn-ea"/>
                <a:cs typeface="+mn-cs"/>
              </a:rPr>
              <a:t>ESG program </a:t>
            </a:r>
            <a:r>
              <a:rPr kumimoji="0" lang="en-US" sz="1800" b="0" i="0" u="none" strike="noStrike" kern="1200" cap="none" spc="0" normalizeH="0" baseline="0" noProof="0" dirty="0">
                <a:ln>
                  <a:noFill/>
                </a:ln>
                <a:solidFill>
                  <a:prstClr val="black"/>
                </a:solidFill>
                <a:effectLst/>
                <a:uLnTx/>
                <a:uFillTx/>
                <a:latin typeface="+mn-lt"/>
                <a:ea typeface="+mn-ea"/>
                <a:cs typeface="+mn-cs"/>
              </a:rPr>
              <a:t>provides funding to: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Engage homeless individuals and families living on the street;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Improve the number and quality of emergency shelters for homeless individuals and families;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Help operate these shelters;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Provide essential services to shelter residents;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Rapidly re-house homeless individuals and families; and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Prevent families and individuals from becoming homeless.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ESG funds may be used for five program components: street outreach, emergency shelter, homelessness prevention, rapid re-housing assistance, and HMIS; as well as administrative activities.</a:t>
            </a:r>
          </a:p>
          <a:p>
            <a:pPr marL="0" marR="0" lvl="0" indent="0" fontAlgn="base">
              <a:lnSpc>
                <a:spcPct val="90000"/>
              </a:lnSpc>
              <a:spcBef>
                <a:spcPts val="1000"/>
              </a:spcBef>
              <a:buClr>
                <a:schemeClr val="accent1"/>
              </a:buClr>
              <a:buSzPct val="80000"/>
              <a:tabLst/>
            </a:pPr>
            <a:endParaRPr kumimoji="0" lang="en-US" altLang="en-US" sz="1500" b="0" i="0" u="none" strike="noStrike" cap="none" normalizeH="0" baseline="0" dirty="0">
              <a:ln>
                <a:noFill/>
              </a:ln>
              <a:solidFill>
                <a:schemeClr val="tx1">
                  <a:lumMod val="75000"/>
                  <a:lumOff val="25000"/>
                </a:schemeClr>
              </a:solidFill>
              <a:effectLst/>
            </a:endParaRPr>
          </a:p>
          <a:p>
            <a:pPr marL="0" marR="0" lvl="0" indent="0" fontAlgn="base">
              <a:lnSpc>
                <a:spcPct val="90000"/>
              </a:lnSpc>
              <a:spcBef>
                <a:spcPts val="1000"/>
              </a:spcBef>
              <a:buClr>
                <a:schemeClr val="accent1"/>
              </a:buClr>
              <a:buSzPct val="80000"/>
              <a:buFont typeface="Wingdings 3" charset="2"/>
              <a:buChar char=""/>
              <a:tabLst/>
            </a:pPr>
            <a:endParaRPr kumimoji="0" lang="en-US" altLang="en-US" sz="1500" b="0" i="0" u="none" strike="noStrike" cap="none" normalizeH="0" baseline="0" dirty="0">
              <a:ln>
                <a:noFill/>
              </a:ln>
              <a:solidFill>
                <a:schemeClr val="tx1">
                  <a:lumMod val="75000"/>
                  <a:lumOff val="25000"/>
                </a:schemeClr>
              </a:solidFill>
              <a:effectLst/>
            </a:endParaRPr>
          </a:p>
        </p:txBody>
      </p:sp>
      <p:sp>
        <p:nvSpPr>
          <p:cNvPr id="4" name="Slide Number Placeholder 3">
            <a:extLst>
              <a:ext uri="{FF2B5EF4-FFF2-40B4-BE49-F238E27FC236}">
                <a16:creationId xmlns:a16="http://schemas.microsoft.com/office/drawing/2014/main" id="{85BC7E52-3344-7DFB-BFD2-F2A6F426054E}"/>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defTabSz="914400">
              <a:spcAft>
                <a:spcPts val="600"/>
              </a:spcAft>
            </a:pPr>
            <a:fld id="{2CF8FB2B-0834-4E69-81CF-5D187DC0C246}" type="slidenum">
              <a:rPr lang="en-US" smtClean="0"/>
              <a:pPr defTabSz="914400">
                <a:spcAft>
                  <a:spcPts val="600"/>
                </a:spcAft>
              </a:pPr>
              <a:t>13</a:t>
            </a:fld>
            <a:endParaRPr lang="en-US"/>
          </a:p>
        </p:txBody>
      </p:sp>
    </p:spTree>
    <p:extLst>
      <p:ext uri="{BB962C8B-B14F-4D97-AF65-F5344CB8AC3E}">
        <p14:creationId xmlns:p14="http://schemas.microsoft.com/office/powerpoint/2010/main" val="3382718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BFFF1-EB1D-E8F8-7A78-51A2BCE38CAB}"/>
              </a:ext>
            </a:extLst>
          </p:cNvPr>
          <p:cNvSpPr>
            <a:spLocks noGrp="1"/>
          </p:cNvSpPr>
          <p:nvPr>
            <p:ph type="title"/>
          </p:nvPr>
        </p:nvSpPr>
        <p:spPr>
          <a:xfrm>
            <a:off x="676745" y="609600"/>
            <a:ext cx="9603327" cy="1320800"/>
          </a:xfrm>
        </p:spPr>
        <p:txBody>
          <a:bodyPr vert="horz" lIns="91440" tIns="45720" rIns="91440" bIns="45720" rtlCol="0" anchor="ctr">
            <a:normAutofit/>
          </a:bodyPr>
          <a:lstStyle/>
          <a:p>
            <a:pPr algn="ctr">
              <a:lnSpc>
                <a:spcPct val="90000"/>
              </a:lnSpc>
            </a:pPr>
            <a:r>
              <a:rPr lang="en-US" sz="2800" dirty="0"/>
              <a:t>Emergency Solutions Grant (ESG)</a:t>
            </a:r>
          </a:p>
        </p:txBody>
      </p:sp>
      <p:sp>
        <p:nvSpPr>
          <p:cNvPr id="6" name="Rectangle 1">
            <a:extLst>
              <a:ext uri="{FF2B5EF4-FFF2-40B4-BE49-F238E27FC236}">
                <a16:creationId xmlns:a16="http://schemas.microsoft.com/office/drawing/2014/main" id="{91B69802-018D-3FCD-630F-88001265B72B}"/>
              </a:ext>
            </a:extLst>
          </p:cNvPr>
          <p:cNvSpPr>
            <a:spLocks noChangeArrowheads="1"/>
          </p:cNvSpPr>
          <p:nvPr/>
        </p:nvSpPr>
        <p:spPr bwMode="auto">
          <a:xfrm>
            <a:off x="685166" y="2160589"/>
            <a:ext cx="9857865" cy="356073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p>
            <a:pPr marL="0" marR="0" lvl="0" indent="0" fontAlgn="base">
              <a:lnSpc>
                <a:spcPct val="90000"/>
              </a:lnSpc>
              <a:spcBef>
                <a:spcPts val="1000"/>
              </a:spcBef>
              <a:buClr>
                <a:schemeClr val="accent1"/>
              </a:buClr>
              <a:buSzPct val="80000"/>
              <a:tabLst/>
            </a:pPr>
            <a:endParaRPr kumimoji="0" lang="en-US" altLang="en-US" sz="1500" b="0" i="0" u="none" strike="noStrike" cap="none" normalizeH="0" baseline="0" dirty="0">
              <a:ln>
                <a:noFill/>
              </a:ln>
              <a:solidFill>
                <a:schemeClr val="tx1">
                  <a:lumMod val="75000"/>
                  <a:lumOff val="25000"/>
                </a:schemeClr>
              </a:solidFill>
              <a:effectLst/>
            </a:endParaRPr>
          </a:p>
          <a:p>
            <a:pPr marL="0" marR="0" lvl="0" indent="0" fontAlgn="base">
              <a:lnSpc>
                <a:spcPct val="90000"/>
              </a:lnSpc>
              <a:spcBef>
                <a:spcPts val="1000"/>
              </a:spcBef>
              <a:buClr>
                <a:schemeClr val="accent1"/>
              </a:buClr>
              <a:buSzPct val="80000"/>
              <a:buFont typeface="Wingdings 3" charset="2"/>
              <a:buChar char=""/>
              <a:tabLst/>
            </a:pPr>
            <a:endParaRPr kumimoji="0" lang="en-US" altLang="en-US" sz="1500" b="0" i="0" u="none" strike="noStrike" cap="none" normalizeH="0" baseline="0" dirty="0">
              <a:ln>
                <a:noFill/>
              </a:ln>
              <a:solidFill>
                <a:schemeClr val="tx1">
                  <a:lumMod val="75000"/>
                  <a:lumOff val="25000"/>
                </a:schemeClr>
              </a:solidFill>
              <a:effectLst/>
            </a:endParaRPr>
          </a:p>
        </p:txBody>
      </p:sp>
      <p:sp>
        <p:nvSpPr>
          <p:cNvPr id="4" name="Slide Number Placeholder 3">
            <a:extLst>
              <a:ext uri="{FF2B5EF4-FFF2-40B4-BE49-F238E27FC236}">
                <a16:creationId xmlns:a16="http://schemas.microsoft.com/office/drawing/2014/main" id="{85BC7E52-3344-7DFB-BFD2-F2A6F426054E}"/>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defTabSz="914400">
              <a:spcAft>
                <a:spcPts val="600"/>
              </a:spcAft>
            </a:pPr>
            <a:fld id="{2CF8FB2B-0834-4E69-81CF-5D187DC0C246}" type="slidenum">
              <a:rPr lang="en-US" smtClean="0"/>
              <a:pPr defTabSz="914400">
                <a:spcAft>
                  <a:spcPts val="600"/>
                </a:spcAft>
              </a:pPr>
              <a:t>14</a:t>
            </a:fld>
            <a:endParaRPr lang="en-US"/>
          </a:p>
        </p:txBody>
      </p:sp>
      <p:graphicFrame>
        <p:nvGraphicFramePr>
          <p:cNvPr id="3" name="Table 2">
            <a:extLst>
              <a:ext uri="{FF2B5EF4-FFF2-40B4-BE49-F238E27FC236}">
                <a16:creationId xmlns:a16="http://schemas.microsoft.com/office/drawing/2014/main" id="{6AEE3440-BEF6-D291-E643-47E7971F52BB}"/>
              </a:ext>
            </a:extLst>
          </p:cNvPr>
          <p:cNvGraphicFramePr>
            <a:graphicFrameLocks noGrp="1"/>
          </p:cNvGraphicFramePr>
          <p:nvPr>
            <p:extLst>
              <p:ext uri="{D42A27DB-BD31-4B8C-83A1-F6EECF244321}">
                <p14:modId xmlns:p14="http://schemas.microsoft.com/office/powerpoint/2010/main" val="1703616313"/>
              </p:ext>
            </p:extLst>
          </p:nvPr>
        </p:nvGraphicFramePr>
        <p:xfrm>
          <a:off x="1909453" y="2345181"/>
          <a:ext cx="7137909" cy="2167637"/>
        </p:xfrm>
        <a:graphic>
          <a:graphicData uri="http://schemas.openxmlformats.org/drawingml/2006/table">
            <a:tbl>
              <a:tblPr firstRow="1" firstCol="1" bandRow="1">
                <a:tableStyleId>{5C22544A-7EE6-4342-B048-85BDC9FD1C3A}</a:tableStyleId>
              </a:tblPr>
              <a:tblGrid>
                <a:gridCol w="3970953">
                  <a:extLst>
                    <a:ext uri="{9D8B030D-6E8A-4147-A177-3AD203B41FA5}">
                      <a16:colId xmlns:a16="http://schemas.microsoft.com/office/drawing/2014/main" val="2135087543"/>
                    </a:ext>
                  </a:extLst>
                </a:gridCol>
                <a:gridCol w="1583478">
                  <a:extLst>
                    <a:ext uri="{9D8B030D-6E8A-4147-A177-3AD203B41FA5}">
                      <a16:colId xmlns:a16="http://schemas.microsoft.com/office/drawing/2014/main" val="1585206398"/>
                    </a:ext>
                  </a:extLst>
                </a:gridCol>
                <a:gridCol w="1583478">
                  <a:extLst>
                    <a:ext uri="{9D8B030D-6E8A-4147-A177-3AD203B41FA5}">
                      <a16:colId xmlns:a16="http://schemas.microsoft.com/office/drawing/2014/main" val="3664482789"/>
                    </a:ext>
                  </a:extLst>
                </a:gridCol>
              </a:tblGrid>
              <a:tr h="340995">
                <a:tc>
                  <a:txBody>
                    <a:bodyPr/>
                    <a:lstStyle/>
                    <a:p>
                      <a:pPr marL="0" marR="0">
                        <a:lnSpc>
                          <a:spcPct val="107000"/>
                        </a:lnSpc>
                        <a:spcBef>
                          <a:spcPts val="0"/>
                        </a:spcBef>
                        <a:spcAft>
                          <a:spcPts val="0"/>
                        </a:spcAft>
                      </a:pPr>
                      <a:r>
                        <a:rPr lang="en-US" sz="1800" dirty="0">
                          <a:effectLst/>
                        </a:rPr>
                        <a:t>Activity Type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r">
                        <a:lnSpc>
                          <a:spcPct val="107000"/>
                        </a:lnSpc>
                        <a:spcBef>
                          <a:spcPts val="0"/>
                        </a:spcBef>
                        <a:spcAft>
                          <a:spcPts val="0"/>
                        </a:spcAft>
                      </a:pPr>
                      <a:r>
                        <a:rPr lang="en-US" sz="1800" dirty="0">
                          <a:effectLst/>
                        </a:rPr>
                        <a:t>Amount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ctr">
                        <a:lnSpc>
                          <a:spcPct val="107000"/>
                        </a:lnSpc>
                        <a:spcBef>
                          <a:spcPts val="0"/>
                        </a:spcBef>
                        <a:spcAft>
                          <a:spcPts val="0"/>
                        </a:spcAft>
                      </a:pPr>
                      <a:r>
                        <a:rPr lang="en-US" sz="1800" dirty="0">
                          <a:effectLst/>
                        </a:rPr>
                        <a:t>Households Served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707844"/>
                  </a:ext>
                </a:extLst>
              </a:tr>
              <a:tr h="340995">
                <a:tc>
                  <a:txBody>
                    <a:bodyPr/>
                    <a:lstStyle/>
                    <a:p>
                      <a:pPr marL="0" marR="0">
                        <a:lnSpc>
                          <a:spcPct val="107000"/>
                        </a:lnSpc>
                        <a:spcBef>
                          <a:spcPts val="0"/>
                        </a:spcBef>
                        <a:spcAft>
                          <a:spcPts val="0"/>
                        </a:spcAft>
                      </a:pPr>
                      <a:r>
                        <a:rPr lang="en-US" sz="1800">
                          <a:effectLst/>
                        </a:rPr>
                        <a:t>Rapid Re-Housing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r">
                        <a:lnSpc>
                          <a:spcPct val="107000"/>
                        </a:lnSpc>
                        <a:spcBef>
                          <a:spcPts val="0"/>
                        </a:spcBef>
                        <a:spcAft>
                          <a:spcPts val="0"/>
                        </a:spcAft>
                      </a:pPr>
                      <a:r>
                        <a:rPr lang="en-US" sz="1800" dirty="0">
                          <a:effectLst/>
                        </a:rPr>
                        <a:t>$100,000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ctr">
                        <a:lnSpc>
                          <a:spcPct val="107000"/>
                        </a:lnSpc>
                        <a:spcBef>
                          <a:spcPts val="0"/>
                        </a:spcBef>
                        <a:spcAft>
                          <a:spcPts val="0"/>
                        </a:spcAft>
                      </a:pPr>
                      <a:r>
                        <a:rPr lang="en-US" sz="1800" dirty="0">
                          <a:effectLst/>
                        </a:rPr>
                        <a:t>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1823250"/>
                  </a:ext>
                </a:extLst>
              </a:tr>
              <a:tr h="340995">
                <a:tc>
                  <a:txBody>
                    <a:bodyPr/>
                    <a:lstStyle/>
                    <a:p>
                      <a:pPr marL="0" marR="0">
                        <a:lnSpc>
                          <a:spcPct val="107000"/>
                        </a:lnSpc>
                        <a:spcBef>
                          <a:spcPts val="0"/>
                        </a:spcBef>
                        <a:spcAft>
                          <a:spcPts val="0"/>
                        </a:spcAft>
                      </a:pPr>
                      <a:r>
                        <a:rPr lang="en-US" sz="1800">
                          <a:effectLst/>
                        </a:rPr>
                        <a:t>Street Outreach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r">
                        <a:lnSpc>
                          <a:spcPct val="107000"/>
                        </a:lnSpc>
                        <a:spcBef>
                          <a:spcPts val="0"/>
                        </a:spcBef>
                        <a:spcAft>
                          <a:spcPts val="0"/>
                        </a:spcAft>
                      </a:pPr>
                      <a:r>
                        <a:rPr lang="en-US" sz="1800" dirty="0">
                          <a:effectLst/>
                        </a:rPr>
                        <a:t>$66,939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ctr">
                        <a:lnSpc>
                          <a:spcPct val="107000"/>
                        </a:lnSpc>
                        <a:spcBef>
                          <a:spcPts val="0"/>
                        </a:spcBef>
                        <a:spcAft>
                          <a:spcPts val="0"/>
                        </a:spcAft>
                      </a:pPr>
                      <a:r>
                        <a:rPr lang="en-US" sz="1800" dirty="0">
                          <a:effectLst/>
                        </a:rPr>
                        <a:t>850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1366038"/>
                  </a:ext>
                </a:extLst>
              </a:tr>
              <a:tr h="340995">
                <a:tc>
                  <a:txBody>
                    <a:bodyPr/>
                    <a:lstStyle/>
                    <a:p>
                      <a:pPr marL="0" marR="0">
                        <a:lnSpc>
                          <a:spcPct val="107000"/>
                        </a:lnSpc>
                        <a:spcBef>
                          <a:spcPts val="0"/>
                        </a:spcBef>
                        <a:spcAft>
                          <a:spcPts val="0"/>
                        </a:spcAft>
                      </a:pPr>
                      <a:r>
                        <a:rPr lang="en-US" sz="1800">
                          <a:effectLst/>
                        </a:rPr>
                        <a:t>Rapid Re-Housing and Homeless Prevention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r">
                        <a:lnSpc>
                          <a:spcPct val="107000"/>
                        </a:lnSpc>
                        <a:spcBef>
                          <a:spcPts val="0"/>
                        </a:spcBef>
                        <a:spcAft>
                          <a:spcPts val="0"/>
                        </a:spcAft>
                      </a:pPr>
                      <a:r>
                        <a:rPr lang="en-US" sz="1800" dirty="0">
                          <a:effectLst/>
                        </a:rPr>
                        <a:t>$100,000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ctr">
                        <a:lnSpc>
                          <a:spcPct val="107000"/>
                        </a:lnSpc>
                        <a:spcBef>
                          <a:spcPts val="0"/>
                        </a:spcBef>
                        <a:spcAft>
                          <a:spcPts val="0"/>
                        </a:spcAft>
                      </a:pPr>
                      <a:r>
                        <a:rPr lang="en-US" sz="1800" dirty="0">
                          <a:effectLst/>
                        </a:rPr>
                        <a:t>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9433932"/>
                  </a:ext>
                </a:extLst>
              </a:tr>
              <a:tr h="340995">
                <a:tc>
                  <a:txBody>
                    <a:bodyPr/>
                    <a:lstStyle/>
                    <a:p>
                      <a:pPr marL="0" marR="0">
                        <a:lnSpc>
                          <a:spcPct val="107000"/>
                        </a:lnSpc>
                        <a:spcBef>
                          <a:spcPts val="0"/>
                        </a:spcBef>
                        <a:spcAft>
                          <a:spcPts val="0"/>
                        </a:spcAft>
                      </a:pPr>
                      <a:r>
                        <a:rPr lang="en-US" sz="1800" dirty="0">
                          <a:effectLst/>
                        </a:rPr>
                        <a:t> 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r">
                        <a:lnSpc>
                          <a:spcPct val="107000"/>
                        </a:lnSpc>
                        <a:spcBef>
                          <a:spcPts val="0"/>
                        </a:spcBef>
                        <a:spcAft>
                          <a:spcPts val="0"/>
                        </a:spcAft>
                      </a:pPr>
                      <a:r>
                        <a:rPr lang="en-US" sz="1800" dirty="0">
                          <a:effectLst/>
                        </a:rPr>
                        <a:t>$266,939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ctr">
                        <a:lnSpc>
                          <a:spcPct val="107000"/>
                        </a:lnSpc>
                        <a:spcBef>
                          <a:spcPts val="0"/>
                        </a:spcBef>
                        <a:spcAft>
                          <a:spcPts val="0"/>
                        </a:spcAft>
                      </a:pPr>
                      <a:r>
                        <a:rPr lang="en-US" sz="1800" dirty="0">
                          <a:effectLst/>
                        </a:rPr>
                        <a:t>900 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648663"/>
                  </a:ext>
                </a:extLst>
              </a:tr>
            </a:tbl>
          </a:graphicData>
        </a:graphic>
      </p:graphicFrame>
    </p:spTree>
    <p:extLst>
      <p:ext uri="{BB962C8B-B14F-4D97-AF65-F5344CB8AC3E}">
        <p14:creationId xmlns:p14="http://schemas.microsoft.com/office/powerpoint/2010/main" val="2925855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D0514-0386-8BED-3840-2F930B09AC4D}"/>
              </a:ext>
            </a:extLst>
          </p:cNvPr>
          <p:cNvSpPr>
            <a:spLocks noGrp="1"/>
          </p:cNvSpPr>
          <p:nvPr>
            <p:ph type="title"/>
          </p:nvPr>
        </p:nvSpPr>
        <p:spPr>
          <a:xfrm>
            <a:off x="677334" y="609600"/>
            <a:ext cx="9334884" cy="1320800"/>
          </a:xfrm>
        </p:spPr>
        <p:txBody>
          <a:bodyPr/>
          <a:lstStyle/>
          <a:p>
            <a:pPr algn="ctr"/>
            <a:r>
              <a:rPr lang="en-US" dirty="0"/>
              <a:t>HOME Tenant Based Rental Assistance (TBRA)</a:t>
            </a:r>
          </a:p>
        </p:txBody>
      </p:sp>
      <p:sp>
        <p:nvSpPr>
          <p:cNvPr id="3" name="Content Placeholder 2">
            <a:extLst>
              <a:ext uri="{FF2B5EF4-FFF2-40B4-BE49-F238E27FC236}">
                <a16:creationId xmlns:a16="http://schemas.microsoft.com/office/drawing/2014/main" id="{86B5F930-EEF7-C48E-096E-2DA860D23AE7}"/>
              </a:ext>
            </a:extLst>
          </p:cNvPr>
          <p:cNvSpPr>
            <a:spLocks noGrp="1"/>
          </p:cNvSpPr>
          <p:nvPr>
            <p:ph idx="1"/>
          </p:nvPr>
        </p:nvSpPr>
        <p:spPr/>
        <p:txBody>
          <a:bodyPr/>
          <a:lstStyle/>
          <a:p>
            <a:pPr marL="0" indent="0">
              <a:buNone/>
            </a:pPr>
            <a:r>
              <a:rPr lang="en-US" sz="1800" b="1" u="sng" dirty="0">
                <a:latin typeface="Calibri"/>
                <a:cs typeface="Calibri"/>
              </a:rPr>
              <a:t>TBRA Program:</a:t>
            </a:r>
            <a:endParaRPr lang="en-US" sz="1800" u="sng" dirty="0">
              <a:latin typeface="Calibri"/>
              <a:cs typeface="Calibri"/>
            </a:endParaRPr>
          </a:p>
          <a:p>
            <a:pPr marL="0" indent="0" algn="just">
              <a:buNone/>
            </a:pPr>
            <a:r>
              <a:rPr lang="en-US" sz="1800" dirty="0">
                <a:latin typeface="Calibri"/>
                <a:cs typeface="Calibri"/>
              </a:rPr>
              <a:t>Utilize HOME funds to assist individuals or families with rental assistance to obtain permanent housing. The subsidy level will be based on the household income and will be used for Low Income and Extremely Low Income Households.</a:t>
            </a:r>
          </a:p>
          <a:p>
            <a:pPr marL="0" indent="0">
              <a:buNone/>
            </a:pPr>
            <a:endParaRPr lang="en-US" sz="1800" dirty="0">
              <a:latin typeface="Calibri" panose="020F0502020204030204" pitchFamily="34" charset="0"/>
              <a:cs typeface="Calibri" panose="020F0502020204030204" pitchFamily="34" charset="0"/>
            </a:endParaRPr>
          </a:p>
          <a:p>
            <a:pPr marL="0" indent="0">
              <a:buNone/>
            </a:pPr>
            <a:r>
              <a:rPr lang="en-US" sz="1800" b="1" u="sng" dirty="0">
                <a:latin typeface="Calibri"/>
                <a:cs typeface="Calibri"/>
              </a:rPr>
              <a:t>TBRA Funding Priorities:</a:t>
            </a:r>
          </a:p>
          <a:p>
            <a:pPr marL="0" indent="0" algn="just">
              <a:buNone/>
            </a:pPr>
            <a:r>
              <a:rPr lang="en-US" sz="1800" dirty="0">
                <a:latin typeface="Calibri"/>
                <a:cs typeface="Calibri"/>
              </a:rPr>
              <a:t>Extremely Low and Low Income Households that are experiencing homelessness or unstably housed, are a priority to receive TBRA assistance under this </a:t>
            </a:r>
            <a:r>
              <a:rPr lang="en-US" dirty="0">
                <a:latin typeface="Calibri"/>
                <a:cs typeface="Calibri"/>
              </a:rPr>
              <a:t>RFA</a:t>
            </a:r>
            <a:r>
              <a:rPr lang="en-US" sz="1800" dirty="0">
                <a:latin typeface="Calibri"/>
                <a:cs typeface="Calibri"/>
              </a:rPr>
              <a:t>.</a:t>
            </a:r>
            <a:endParaRPr lang="en-US" dirty="0">
              <a:latin typeface="Calibri"/>
              <a:cs typeface="Calibri"/>
            </a:endParaRPr>
          </a:p>
          <a:p>
            <a:endParaRPr lang="en-US" dirty="0"/>
          </a:p>
        </p:txBody>
      </p:sp>
      <p:sp>
        <p:nvSpPr>
          <p:cNvPr id="4" name="Slide Number Placeholder 3">
            <a:extLst>
              <a:ext uri="{FF2B5EF4-FFF2-40B4-BE49-F238E27FC236}">
                <a16:creationId xmlns:a16="http://schemas.microsoft.com/office/drawing/2014/main" id="{D14F1E27-82EA-7992-B44B-7611F368AB90}"/>
              </a:ext>
            </a:extLst>
          </p:cNvPr>
          <p:cNvSpPr>
            <a:spLocks noGrp="1"/>
          </p:cNvSpPr>
          <p:nvPr>
            <p:ph type="sldNum" sz="quarter" idx="12"/>
          </p:nvPr>
        </p:nvSpPr>
        <p:spPr/>
        <p:txBody>
          <a:bodyPr/>
          <a:lstStyle/>
          <a:p>
            <a:fld id="{2CF8FB2B-0834-4E69-81CF-5D187DC0C246}" type="slidenum">
              <a:rPr lang="en-US" smtClean="0"/>
              <a:t>15</a:t>
            </a:fld>
            <a:endParaRPr lang="en-US"/>
          </a:p>
        </p:txBody>
      </p:sp>
    </p:spTree>
    <p:extLst>
      <p:ext uri="{BB962C8B-B14F-4D97-AF65-F5344CB8AC3E}">
        <p14:creationId xmlns:p14="http://schemas.microsoft.com/office/powerpoint/2010/main" val="3993208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D0514-0386-8BED-3840-2F930B09AC4D}"/>
              </a:ext>
            </a:extLst>
          </p:cNvPr>
          <p:cNvSpPr>
            <a:spLocks noGrp="1"/>
          </p:cNvSpPr>
          <p:nvPr>
            <p:ph type="title"/>
          </p:nvPr>
        </p:nvSpPr>
        <p:spPr>
          <a:xfrm>
            <a:off x="677334" y="609600"/>
            <a:ext cx="9334884" cy="1320800"/>
          </a:xfrm>
        </p:spPr>
        <p:txBody>
          <a:bodyPr/>
          <a:lstStyle/>
          <a:p>
            <a:pPr algn="ctr"/>
            <a:r>
              <a:rPr lang="en-US" dirty="0"/>
              <a:t>HOME Tenant Based Rental Assistance (TBRA)</a:t>
            </a:r>
          </a:p>
        </p:txBody>
      </p:sp>
      <p:sp>
        <p:nvSpPr>
          <p:cNvPr id="3" name="Content Placeholder 2">
            <a:extLst>
              <a:ext uri="{FF2B5EF4-FFF2-40B4-BE49-F238E27FC236}">
                <a16:creationId xmlns:a16="http://schemas.microsoft.com/office/drawing/2014/main" id="{86B5F930-EEF7-C48E-096E-2DA860D23AE7}"/>
              </a:ext>
            </a:extLst>
          </p:cNvPr>
          <p:cNvSpPr>
            <a:spLocks noGrp="1"/>
          </p:cNvSpPr>
          <p:nvPr>
            <p:ph idx="1"/>
          </p:nvPr>
        </p:nvSpPr>
        <p:spPr/>
        <p:txBody>
          <a:bodyPr/>
          <a:lstStyle/>
          <a:p>
            <a:pPr marL="0" indent="0">
              <a:buNone/>
            </a:pPr>
            <a:r>
              <a:rPr lang="en-US" sz="2800" b="1" u="sng" dirty="0">
                <a:latin typeface="Calibri"/>
                <a:cs typeface="Calibri"/>
              </a:rPr>
              <a:t>TBRA Program Requirements:</a:t>
            </a:r>
          </a:p>
          <a:p>
            <a:r>
              <a:rPr lang="en-US" dirty="0">
                <a:latin typeface="Calibri"/>
                <a:cs typeface="Calibri"/>
              </a:rPr>
              <a:t>Unit must be within City of Tampa limits</a:t>
            </a:r>
          </a:p>
          <a:p>
            <a:r>
              <a:rPr lang="en-US" dirty="0">
                <a:latin typeface="Calibri"/>
                <a:cs typeface="Calibri"/>
              </a:rPr>
              <a:t>Unit must pass an HQS inspection</a:t>
            </a:r>
          </a:p>
          <a:p>
            <a:r>
              <a:rPr lang="en-US" dirty="0">
                <a:latin typeface="Calibri"/>
                <a:cs typeface="Calibri"/>
              </a:rPr>
              <a:t>Lease agreement must be at least 1 year</a:t>
            </a:r>
          </a:p>
          <a:p>
            <a:r>
              <a:rPr lang="en-US" dirty="0">
                <a:latin typeface="Calibri"/>
                <a:cs typeface="Calibri"/>
              </a:rPr>
              <a:t>Assistance may not to exceed 2 years</a:t>
            </a:r>
          </a:p>
          <a:p>
            <a:r>
              <a:rPr lang="en-US" dirty="0">
                <a:latin typeface="Calibri"/>
                <a:cs typeface="Calibri"/>
              </a:rPr>
              <a:t>Subsidy amounts are based on household income</a:t>
            </a:r>
          </a:p>
          <a:p>
            <a:pPr marL="0" indent="0">
              <a:buNone/>
            </a:pPr>
            <a:endParaRPr lang="en-US" dirty="0"/>
          </a:p>
        </p:txBody>
      </p:sp>
      <p:sp>
        <p:nvSpPr>
          <p:cNvPr id="4" name="Slide Number Placeholder 3">
            <a:extLst>
              <a:ext uri="{FF2B5EF4-FFF2-40B4-BE49-F238E27FC236}">
                <a16:creationId xmlns:a16="http://schemas.microsoft.com/office/drawing/2014/main" id="{D14F1E27-82EA-7992-B44B-7611F368AB90}"/>
              </a:ext>
            </a:extLst>
          </p:cNvPr>
          <p:cNvSpPr>
            <a:spLocks noGrp="1"/>
          </p:cNvSpPr>
          <p:nvPr>
            <p:ph type="sldNum" sz="quarter" idx="12"/>
          </p:nvPr>
        </p:nvSpPr>
        <p:spPr/>
        <p:txBody>
          <a:bodyPr/>
          <a:lstStyle/>
          <a:p>
            <a:fld id="{2CF8FB2B-0834-4E69-81CF-5D187DC0C246}" type="slidenum">
              <a:rPr lang="en-US" smtClean="0"/>
              <a:t>16</a:t>
            </a:fld>
            <a:endParaRPr lang="en-US"/>
          </a:p>
        </p:txBody>
      </p:sp>
    </p:spTree>
    <p:extLst>
      <p:ext uri="{BB962C8B-B14F-4D97-AF65-F5344CB8AC3E}">
        <p14:creationId xmlns:p14="http://schemas.microsoft.com/office/powerpoint/2010/main" val="3661538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BFFF1-EB1D-E8F8-7A78-51A2BCE38CAB}"/>
              </a:ext>
            </a:extLst>
          </p:cNvPr>
          <p:cNvSpPr>
            <a:spLocks noGrp="1"/>
          </p:cNvSpPr>
          <p:nvPr>
            <p:ph type="title"/>
          </p:nvPr>
        </p:nvSpPr>
        <p:spPr>
          <a:xfrm>
            <a:off x="676745" y="609600"/>
            <a:ext cx="9603327" cy="1320800"/>
          </a:xfrm>
        </p:spPr>
        <p:txBody>
          <a:bodyPr vert="horz" lIns="91440" tIns="45720" rIns="91440" bIns="45720" rtlCol="0" anchor="ctr">
            <a:normAutofit/>
          </a:bodyPr>
          <a:lstStyle/>
          <a:p>
            <a:pPr>
              <a:lnSpc>
                <a:spcPct val="90000"/>
              </a:lnSpc>
            </a:pPr>
            <a:r>
              <a:rPr lang="en-US" sz="2800" dirty="0"/>
              <a:t>ESG Rapid Unsheltered Survivor Housing (ESG-RUSH)</a:t>
            </a:r>
          </a:p>
        </p:txBody>
      </p:sp>
      <p:sp>
        <p:nvSpPr>
          <p:cNvPr id="6" name="Rectangle 1">
            <a:extLst>
              <a:ext uri="{FF2B5EF4-FFF2-40B4-BE49-F238E27FC236}">
                <a16:creationId xmlns:a16="http://schemas.microsoft.com/office/drawing/2014/main" id="{91B69802-018D-3FCD-630F-88001265B72B}"/>
              </a:ext>
            </a:extLst>
          </p:cNvPr>
          <p:cNvSpPr>
            <a:spLocks noChangeArrowheads="1"/>
          </p:cNvSpPr>
          <p:nvPr/>
        </p:nvSpPr>
        <p:spPr bwMode="auto">
          <a:xfrm>
            <a:off x="685166" y="2160589"/>
            <a:ext cx="9857865" cy="356073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lnSpcReduction="10000"/>
          </a:bodyPr>
          <a:lstStyle/>
          <a:p>
            <a:pPr algn="just"/>
            <a:r>
              <a:rPr lang="en-US" sz="1600" b="0" dirty="0"/>
              <a:t>The purpose of the </a:t>
            </a:r>
            <a:r>
              <a:rPr lang="en-US" sz="1600" dirty="0"/>
              <a:t>RUSH (</a:t>
            </a:r>
            <a:r>
              <a:rPr lang="en-US" sz="1600" dirty="0">
                <a:ea typeface="+mn-lt"/>
                <a:cs typeface="+mn-lt"/>
              </a:rPr>
              <a:t>Rapid Unsheltered Survivor Housing</a:t>
            </a:r>
            <a:r>
              <a:rPr lang="en-US" sz="1600" dirty="0"/>
              <a:t>) </a:t>
            </a:r>
            <a:r>
              <a:rPr lang="en-US" sz="1600" b="0" dirty="0"/>
              <a:t>funding is </a:t>
            </a:r>
            <a:r>
              <a:rPr lang="en-US" sz="1600" dirty="0"/>
              <a:t>to provide homeless assistance  and supportive services through eligible activities as a rapid response program to address homelessness by filling in federal assistance gaps in communities hit by disasters. </a:t>
            </a:r>
          </a:p>
          <a:p>
            <a:pPr algn="just"/>
            <a:endParaRPr lang="en-US" sz="1600" b="0" dirty="0">
              <a:cs typeface="Calibri"/>
            </a:endParaRPr>
          </a:p>
          <a:p>
            <a:pPr algn="just"/>
            <a:r>
              <a:rPr lang="en-US" sz="1600" b="0" dirty="0"/>
              <a:t>Similar to ESG, eligible activities under RUSH funding include emergency shelter operations, rapid re-housing rental assistance, homeless prevention activities, outreach</a:t>
            </a:r>
            <a:r>
              <a:rPr lang="en-US" sz="1600" dirty="0"/>
              <a:t>,</a:t>
            </a:r>
            <a:r>
              <a:rPr lang="en-US" sz="1600" b="0" dirty="0"/>
              <a:t> and other assistance to people experiencing or at-risk of homelessness.</a:t>
            </a:r>
            <a:r>
              <a:rPr lang="en-US" sz="1600" dirty="0"/>
              <a:t> </a:t>
            </a:r>
            <a:r>
              <a:rPr lang="en-US" sz="1600" b="0" dirty="0"/>
              <a:t> RUSH however targets homeless individuals and those who are most at-risk of homelessness located in a disaster affected area but cannot access all services provided by other federal programs, in particular FEMA.</a:t>
            </a:r>
            <a:r>
              <a:rPr lang="en-US" sz="1600" dirty="0"/>
              <a:t> </a:t>
            </a:r>
            <a:endParaRPr lang="en-US" sz="1600" b="0" dirty="0">
              <a:cs typeface="Calibri"/>
            </a:endParaRPr>
          </a:p>
          <a:p>
            <a:pPr marL="0" indent="0" algn="just">
              <a:buNone/>
            </a:pPr>
            <a:endParaRPr lang="en-US" sz="1600" dirty="0"/>
          </a:p>
          <a:p>
            <a:r>
              <a:rPr lang="en-US" sz="1600" dirty="0"/>
              <a:t>The match requirement from the standard ESG program, which is normally 100% recipient match is also waived under RUSH. </a:t>
            </a:r>
            <a:endParaRPr lang="en-US" sz="1600" dirty="0">
              <a:cs typeface="Calibri"/>
            </a:endParaRPr>
          </a:p>
          <a:p>
            <a:endParaRPr lang="en-US" sz="1600" dirty="0">
              <a:cs typeface="Calibri"/>
            </a:endParaRPr>
          </a:p>
          <a:p>
            <a:r>
              <a:rPr lang="en-US" sz="1600" dirty="0"/>
              <a:t>Funds must be expended within 12 months.</a:t>
            </a:r>
            <a:endParaRPr lang="en-US" sz="1600" dirty="0">
              <a:cs typeface="Calibri"/>
            </a:endParaRPr>
          </a:p>
          <a:p>
            <a:pPr marL="0" marR="0" lvl="0" indent="0" fontAlgn="base">
              <a:lnSpc>
                <a:spcPct val="90000"/>
              </a:lnSpc>
              <a:spcBef>
                <a:spcPts val="1000"/>
              </a:spcBef>
              <a:buClr>
                <a:schemeClr val="accent1"/>
              </a:buClr>
              <a:buSzPct val="80000"/>
              <a:tabLst/>
            </a:pPr>
            <a:r>
              <a:rPr kumimoji="0" lang="en-US" altLang="en-US" sz="1500" b="0" i="0" u="none" strike="noStrike" cap="none" normalizeH="0" baseline="0" dirty="0">
                <a:ln>
                  <a:noFill/>
                </a:ln>
                <a:solidFill>
                  <a:schemeClr val="tx1">
                    <a:lumMod val="75000"/>
                    <a:lumOff val="25000"/>
                  </a:schemeClr>
                </a:solidFill>
                <a:effectLst/>
              </a:rPr>
              <a:t>  </a:t>
            </a:r>
            <a:endParaRPr lang="en-US" altLang="en-US" sz="1500" dirty="0">
              <a:solidFill>
                <a:schemeClr val="tx1">
                  <a:lumMod val="75000"/>
                  <a:lumOff val="25000"/>
                </a:schemeClr>
              </a:solidFill>
            </a:endParaRPr>
          </a:p>
          <a:p>
            <a:pPr marL="0" marR="0" lvl="0" indent="0" fontAlgn="base">
              <a:lnSpc>
                <a:spcPct val="90000"/>
              </a:lnSpc>
              <a:spcBef>
                <a:spcPts val="1000"/>
              </a:spcBef>
              <a:buClr>
                <a:schemeClr val="accent1"/>
              </a:buClr>
              <a:buSzPct val="80000"/>
              <a:tabLst/>
            </a:pPr>
            <a:endParaRPr kumimoji="0" lang="en-US" altLang="en-US" sz="1500" b="0" i="0" u="none" strike="noStrike" cap="none" normalizeH="0" baseline="0" dirty="0">
              <a:ln>
                <a:noFill/>
              </a:ln>
              <a:solidFill>
                <a:schemeClr val="tx1">
                  <a:lumMod val="75000"/>
                  <a:lumOff val="25000"/>
                </a:schemeClr>
              </a:solidFill>
              <a:effectLst/>
            </a:endParaRPr>
          </a:p>
          <a:p>
            <a:pPr marL="0" marR="0" lvl="0" indent="0" fontAlgn="base">
              <a:lnSpc>
                <a:spcPct val="90000"/>
              </a:lnSpc>
              <a:spcBef>
                <a:spcPts val="1000"/>
              </a:spcBef>
              <a:buClr>
                <a:schemeClr val="accent1"/>
              </a:buClr>
              <a:buSzPct val="80000"/>
              <a:buFont typeface="Wingdings 3" charset="2"/>
              <a:buChar char=""/>
              <a:tabLst/>
            </a:pPr>
            <a:endParaRPr kumimoji="0" lang="en-US" altLang="en-US" sz="1500" b="0" i="0" u="none" strike="noStrike" cap="none" normalizeH="0" baseline="0" dirty="0">
              <a:ln>
                <a:noFill/>
              </a:ln>
              <a:solidFill>
                <a:schemeClr val="tx1">
                  <a:lumMod val="75000"/>
                  <a:lumOff val="25000"/>
                </a:schemeClr>
              </a:solidFill>
              <a:effectLst/>
            </a:endParaRPr>
          </a:p>
        </p:txBody>
      </p:sp>
      <p:sp>
        <p:nvSpPr>
          <p:cNvPr id="4" name="Slide Number Placeholder 3">
            <a:extLst>
              <a:ext uri="{FF2B5EF4-FFF2-40B4-BE49-F238E27FC236}">
                <a16:creationId xmlns:a16="http://schemas.microsoft.com/office/drawing/2014/main" id="{85BC7E52-3344-7DFB-BFD2-F2A6F426054E}"/>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defTabSz="914400">
              <a:spcAft>
                <a:spcPts val="600"/>
              </a:spcAft>
            </a:pPr>
            <a:fld id="{2CF8FB2B-0834-4E69-81CF-5D187DC0C246}" type="slidenum">
              <a:rPr lang="en-US" smtClean="0"/>
              <a:pPr defTabSz="914400">
                <a:spcAft>
                  <a:spcPts val="600"/>
                </a:spcAft>
              </a:pPr>
              <a:t>17</a:t>
            </a:fld>
            <a:endParaRPr lang="en-US"/>
          </a:p>
        </p:txBody>
      </p:sp>
    </p:spTree>
    <p:extLst>
      <p:ext uri="{BB962C8B-B14F-4D97-AF65-F5344CB8AC3E}">
        <p14:creationId xmlns:p14="http://schemas.microsoft.com/office/powerpoint/2010/main" val="3511286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BFFF1-EB1D-E8F8-7A78-51A2BCE38CAB}"/>
              </a:ext>
            </a:extLst>
          </p:cNvPr>
          <p:cNvSpPr>
            <a:spLocks noGrp="1"/>
          </p:cNvSpPr>
          <p:nvPr>
            <p:ph type="title"/>
          </p:nvPr>
        </p:nvSpPr>
        <p:spPr>
          <a:xfrm>
            <a:off x="676745" y="609600"/>
            <a:ext cx="9603327" cy="1320800"/>
          </a:xfrm>
        </p:spPr>
        <p:txBody>
          <a:bodyPr vert="horz" lIns="91440" tIns="45720" rIns="91440" bIns="45720" rtlCol="0" anchor="ctr">
            <a:normAutofit/>
          </a:bodyPr>
          <a:lstStyle/>
          <a:p>
            <a:pPr>
              <a:lnSpc>
                <a:spcPct val="90000"/>
              </a:lnSpc>
            </a:pPr>
            <a:r>
              <a:rPr lang="en-US" sz="2800" dirty="0"/>
              <a:t>ESG Rapid Unsheltered Survivor Housing (ESG-RUSH)</a:t>
            </a:r>
          </a:p>
        </p:txBody>
      </p:sp>
      <p:sp>
        <p:nvSpPr>
          <p:cNvPr id="6" name="Rectangle 1">
            <a:extLst>
              <a:ext uri="{FF2B5EF4-FFF2-40B4-BE49-F238E27FC236}">
                <a16:creationId xmlns:a16="http://schemas.microsoft.com/office/drawing/2014/main" id="{91B69802-018D-3FCD-630F-88001265B72B}"/>
              </a:ext>
            </a:extLst>
          </p:cNvPr>
          <p:cNvSpPr>
            <a:spLocks noChangeArrowheads="1"/>
          </p:cNvSpPr>
          <p:nvPr/>
        </p:nvSpPr>
        <p:spPr bwMode="auto">
          <a:xfrm>
            <a:off x="685166" y="2160589"/>
            <a:ext cx="9857865" cy="356073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p>
            <a:pPr marL="285750" marR="0" lvl="0" indent="-285750" fontAlgn="base">
              <a:lnSpc>
                <a:spcPct val="90000"/>
              </a:lnSpc>
              <a:spcBef>
                <a:spcPts val="1000"/>
              </a:spcBef>
              <a:buClr>
                <a:schemeClr val="accent1"/>
              </a:buClr>
              <a:buSzPct val="80000"/>
              <a:buFont typeface="Arial" panose="020B0604020202020204" pitchFamily="34" charset="0"/>
              <a:buChar char="•"/>
              <a:tabLst/>
            </a:pPr>
            <a:r>
              <a:rPr kumimoji="0" lang="en-US" altLang="en-US" b="0" i="0" u="none" strike="noStrike" cap="none" normalizeH="0" baseline="0" dirty="0">
                <a:ln>
                  <a:noFill/>
                </a:ln>
                <a:solidFill>
                  <a:schemeClr val="tx1">
                    <a:lumMod val="75000"/>
                    <a:lumOff val="25000"/>
                  </a:schemeClr>
                </a:solidFill>
                <a:effectLst/>
              </a:rPr>
              <a:t>Program provides grants to support essential services related to emergency shelter and street outreach, </a:t>
            </a:r>
          </a:p>
          <a:p>
            <a:pPr marL="285750" marR="0" lvl="0" indent="-285750" fontAlgn="base">
              <a:lnSpc>
                <a:spcPct val="90000"/>
              </a:lnSpc>
              <a:spcBef>
                <a:spcPts val="1000"/>
              </a:spcBef>
              <a:buClr>
                <a:schemeClr val="accent1"/>
              </a:buClr>
              <a:buSzPct val="80000"/>
              <a:buFont typeface="Arial" panose="020B0604020202020204" pitchFamily="34" charset="0"/>
              <a:buChar char="•"/>
              <a:tabLst/>
            </a:pPr>
            <a:r>
              <a:rPr kumimoji="0" lang="en-US" altLang="en-US" b="0" i="0" u="none" strike="noStrike" cap="none" normalizeH="0" baseline="0" dirty="0">
                <a:ln>
                  <a:noFill/>
                </a:ln>
                <a:solidFill>
                  <a:schemeClr val="tx1">
                    <a:lumMod val="75000"/>
                    <a:lumOff val="25000"/>
                  </a:schemeClr>
                </a:solidFill>
                <a:effectLst/>
              </a:rPr>
              <a:t>emergency shelter operation and renovation, </a:t>
            </a:r>
          </a:p>
          <a:p>
            <a:pPr marL="285750" marR="0" lvl="0" indent="-285750" fontAlgn="base">
              <a:lnSpc>
                <a:spcPct val="90000"/>
              </a:lnSpc>
              <a:spcBef>
                <a:spcPts val="1000"/>
              </a:spcBef>
              <a:buClr>
                <a:schemeClr val="accent1"/>
              </a:buClr>
              <a:buSzPct val="80000"/>
              <a:buFont typeface="Arial" panose="020B0604020202020204" pitchFamily="34" charset="0"/>
              <a:buChar char="•"/>
              <a:tabLst/>
            </a:pPr>
            <a:r>
              <a:rPr kumimoji="0" lang="en-US" altLang="en-US" b="0" i="0" u="none" strike="noStrike" cap="none" normalizeH="0" baseline="0" dirty="0">
                <a:ln>
                  <a:noFill/>
                </a:ln>
                <a:solidFill>
                  <a:schemeClr val="tx1">
                    <a:lumMod val="75000"/>
                    <a:lumOff val="25000"/>
                  </a:schemeClr>
                </a:solidFill>
                <a:effectLst/>
              </a:rPr>
              <a:t>short-term and medium-term rental assistance for individuals and families who are homeless or at risk of homelessness, </a:t>
            </a:r>
          </a:p>
          <a:p>
            <a:pPr marL="285750" marR="0" lvl="0" indent="-285750" fontAlgn="base">
              <a:lnSpc>
                <a:spcPct val="90000"/>
              </a:lnSpc>
              <a:spcBef>
                <a:spcPts val="1000"/>
              </a:spcBef>
              <a:buClr>
                <a:schemeClr val="accent1"/>
              </a:buClr>
              <a:buSzPct val="80000"/>
              <a:buFont typeface="Arial" panose="020B0604020202020204" pitchFamily="34" charset="0"/>
              <a:buChar char="•"/>
              <a:tabLst/>
            </a:pPr>
            <a:r>
              <a:rPr kumimoji="0" lang="en-US" altLang="en-US" b="0" i="0" u="none" strike="noStrike" cap="none" normalizeH="0" baseline="0" dirty="0">
                <a:ln>
                  <a:noFill/>
                </a:ln>
                <a:solidFill>
                  <a:schemeClr val="tx1">
                    <a:lumMod val="75000"/>
                    <a:lumOff val="25000"/>
                  </a:schemeClr>
                </a:solidFill>
                <a:effectLst/>
              </a:rPr>
              <a:t>housing relocation and stabilization services for individuals and families who are homeless or at risk of homelessness. </a:t>
            </a:r>
          </a:p>
          <a:p>
            <a:pPr marL="285750" marR="0" lvl="0" indent="-285750" fontAlgn="base">
              <a:lnSpc>
                <a:spcPct val="90000"/>
              </a:lnSpc>
              <a:spcBef>
                <a:spcPts val="1000"/>
              </a:spcBef>
              <a:buClr>
                <a:schemeClr val="accent1"/>
              </a:buClr>
              <a:buSzPct val="80000"/>
              <a:buFont typeface="Arial" panose="020B0604020202020204" pitchFamily="34" charset="0"/>
              <a:buChar char="•"/>
              <a:tabLst/>
            </a:pPr>
            <a:r>
              <a:rPr kumimoji="0" lang="en-US" altLang="en-US" b="0" i="0" u="none" strike="noStrike" cap="none" normalizeH="0" baseline="0" dirty="0">
                <a:ln>
                  <a:noFill/>
                </a:ln>
                <a:solidFill>
                  <a:schemeClr val="tx1">
                    <a:lumMod val="75000"/>
                    <a:lumOff val="25000"/>
                  </a:schemeClr>
                </a:solidFill>
                <a:effectLst/>
              </a:rPr>
              <a:t>This year the City of Tampa received $799,000 and allocated 11% for Street Outreach and 81.5% for Rapid Rehousing and Homeless Prevention.  </a:t>
            </a:r>
            <a:endParaRPr lang="en-US" altLang="en-US" dirty="0" bmk="">
              <a:solidFill>
                <a:schemeClr val="tx1">
                  <a:lumMod val="75000"/>
                  <a:lumOff val="25000"/>
                </a:schemeClr>
              </a:solidFill>
            </a:endParaRPr>
          </a:p>
          <a:p>
            <a:pPr marL="0" marR="0" lvl="0" indent="0" fontAlgn="base">
              <a:lnSpc>
                <a:spcPct val="90000"/>
              </a:lnSpc>
              <a:spcBef>
                <a:spcPts val="1000"/>
              </a:spcBef>
              <a:buClr>
                <a:schemeClr val="accent1"/>
              </a:buClr>
              <a:buSzPct val="80000"/>
              <a:tabLst/>
            </a:pPr>
            <a:endParaRPr kumimoji="0" lang="en-US" altLang="en-US" sz="1500" b="0" i="0" u="none" strike="noStrike" cap="none" normalizeH="0" baseline="0" dirty="0">
              <a:ln>
                <a:noFill/>
              </a:ln>
              <a:solidFill>
                <a:schemeClr val="tx1">
                  <a:lumMod val="75000"/>
                  <a:lumOff val="25000"/>
                </a:schemeClr>
              </a:solidFill>
              <a:effectLst/>
            </a:endParaRPr>
          </a:p>
          <a:p>
            <a:pPr marL="0" marR="0" lvl="0" indent="0" fontAlgn="base">
              <a:lnSpc>
                <a:spcPct val="90000"/>
              </a:lnSpc>
              <a:spcBef>
                <a:spcPts val="1000"/>
              </a:spcBef>
              <a:buClr>
                <a:schemeClr val="accent1"/>
              </a:buClr>
              <a:buSzPct val="80000"/>
              <a:buFont typeface="Wingdings 3" charset="2"/>
              <a:buChar char=""/>
              <a:tabLst/>
            </a:pPr>
            <a:endParaRPr kumimoji="0" lang="en-US" altLang="en-US" sz="1500" b="0" i="0" u="none" strike="noStrike" cap="none" normalizeH="0" baseline="0" dirty="0">
              <a:ln>
                <a:noFill/>
              </a:ln>
              <a:solidFill>
                <a:schemeClr val="tx1">
                  <a:lumMod val="75000"/>
                  <a:lumOff val="25000"/>
                </a:schemeClr>
              </a:solidFill>
              <a:effectLst/>
            </a:endParaRPr>
          </a:p>
        </p:txBody>
      </p:sp>
      <p:sp>
        <p:nvSpPr>
          <p:cNvPr id="4" name="Slide Number Placeholder 3">
            <a:extLst>
              <a:ext uri="{FF2B5EF4-FFF2-40B4-BE49-F238E27FC236}">
                <a16:creationId xmlns:a16="http://schemas.microsoft.com/office/drawing/2014/main" id="{85BC7E52-3344-7DFB-BFD2-F2A6F426054E}"/>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defTabSz="914400">
              <a:spcAft>
                <a:spcPts val="600"/>
              </a:spcAft>
            </a:pPr>
            <a:fld id="{2CF8FB2B-0834-4E69-81CF-5D187DC0C246}" type="slidenum">
              <a:rPr lang="en-US" smtClean="0"/>
              <a:pPr defTabSz="914400">
                <a:spcAft>
                  <a:spcPts val="600"/>
                </a:spcAft>
              </a:pPr>
              <a:t>18</a:t>
            </a:fld>
            <a:endParaRPr lang="en-US"/>
          </a:p>
        </p:txBody>
      </p:sp>
    </p:spTree>
    <p:extLst>
      <p:ext uri="{BB962C8B-B14F-4D97-AF65-F5344CB8AC3E}">
        <p14:creationId xmlns:p14="http://schemas.microsoft.com/office/powerpoint/2010/main" val="1366390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BFFF1-EB1D-E8F8-7A78-51A2BCE38CAB}"/>
              </a:ext>
            </a:extLst>
          </p:cNvPr>
          <p:cNvSpPr>
            <a:spLocks noGrp="1"/>
          </p:cNvSpPr>
          <p:nvPr>
            <p:ph type="title"/>
          </p:nvPr>
        </p:nvSpPr>
        <p:spPr>
          <a:xfrm>
            <a:off x="676745" y="609600"/>
            <a:ext cx="9603327" cy="1320800"/>
          </a:xfrm>
        </p:spPr>
        <p:txBody>
          <a:bodyPr vert="horz" lIns="91440" tIns="45720" rIns="91440" bIns="45720" rtlCol="0" anchor="ctr">
            <a:normAutofit/>
          </a:bodyPr>
          <a:lstStyle/>
          <a:p>
            <a:pPr>
              <a:lnSpc>
                <a:spcPct val="90000"/>
              </a:lnSpc>
            </a:pPr>
            <a:r>
              <a:rPr lang="en-US" sz="2800" dirty="0"/>
              <a:t>ESG Rapid Unsheltered Survivor Housing (ESG-RUSH)</a:t>
            </a:r>
          </a:p>
        </p:txBody>
      </p:sp>
      <p:sp>
        <p:nvSpPr>
          <p:cNvPr id="4" name="Slide Number Placeholder 3">
            <a:extLst>
              <a:ext uri="{FF2B5EF4-FFF2-40B4-BE49-F238E27FC236}">
                <a16:creationId xmlns:a16="http://schemas.microsoft.com/office/drawing/2014/main" id="{85BC7E52-3344-7DFB-BFD2-F2A6F426054E}"/>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defTabSz="914400">
              <a:spcAft>
                <a:spcPts val="600"/>
              </a:spcAft>
            </a:pPr>
            <a:fld id="{2CF8FB2B-0834-4E69-81CF-5D187DC0C246}" type="slidenum">
              <a:rPr lang="en-US" smtClean="0"/>
              <a:pPr defTabSz="914400">
                <a:spcAft>
                  <a:spcPts val="600"/>
                </a:spcAft>
              </a:pPr>
              <a:t>19</a:t>
            </a:fld>
            <a:endParaRPr lang="en-US"/>
          </a:p>
        </p:txBody>
      </p:sp>
      <p:graphicFrame>
        <p:nvGraphicFramePr>
          <p:cNvPr id="10" name="Table 9">
            <a:extLst>
              <a:ext uri="{FF2B5EF4-FFF2-40B4-BE49-F238E27FC236}">
                <a16:creationId xmlns:a16="http://schemas.microsoft.com/office/drawing/2014/main" id="{74C27912-2CC8-26B0-70C0-19E04B5728F0}"/>
              </a:ext>
            </a:extLst>
          </p:cNvPr>
          <p:cNvGraphicFramePr>
            <a:graphicFrameLocks noGrp="1"/>
          </p:cNvGraphicFramePr>
          <p:nvPr>
            <p:extLst>
              <p:ext uri="{D42A27DB-BD31-4B8C-83A1-F6EECF244321}">
                <p14:modId xmlns:p14="http://schemas.microsoft.com/office/powerpoint/2010/main" val="144784406"/>
              </p:ext>
            </p:extLst>
          </p:nvPr>
        </p:nvGraphicFramePr>
        <p:xfrm>
          <a:off x="1614150" y="2207577"/>
          <a:ext cx="7200666" cy="2167637"/>
        </p:xfrm>
        <a:graphic>
          <a:graphicData uri="http://schemas.openxmlformats.org/drawingml/2006/table">
            <a:tbl>
              <a:tblPr firstRow="1" firstCol="1" bandRow="1">
                <a:tableStyleId>{5C22544A-7EE6-4342-B048-85BDC9FD1C3A}</a:tableStyleId>
              </a:tblPr>
              <a:tblGrid>
                <a:gridCol w="4005864">
                  <a:extLst>
                    <a:ext uri="{9D8B030D-6E8A-4147-A177-3AD203B41FA5}">
                      <a16:colId xmlns:a16="http://schemas.microsoft.com/office/drawing/2014/main" val="2135087543"/>
                    </a:ext>
                  </a:extLst>
                </a:gridCol>
                <a:gridCol w="1597401">
                  <a:extLst>
                    <a:ext uri="{9D8B030D-6E8A-4147-A177-3AD203B41FA5}">
                      <a16:colId xmlns:a16="http://schemas.microsoft.com/office/drawing/2014/main" val="1585206398"/>
                    </a:ext>
                  </a:extLst>
                </a:gridCol>
                <a:gridCol w="1597401">
                  <a:extLst>
                    <a:ext uri="{9D8B030D-6E8A-4147-A177-3AD203B41FA5}">
                      <a16:colId xmlns:a16="http://schemas.microsoft.com/office/drawing/2014/main" val="3664482789"/>
                    </a:ext>
                  </a:extLst>
                </a:gridCol>
              </a:tblGrid>
              <a:tr h="340995">
                <a:tc>
                  <a:txBody>
                    <a:bodyPr/>
                    <a:lstStyle/>
                    <a:p>
                      <a:pPr marL="0" marR="0">
                        <a:lnSpc>
                          <a:spcPct val="107000"/>
                        </a:lnSpc>
                        <a:spcBef>
                          <a:spcPts val="0"/>
                        </a:spcBef>
                        <a:spcAft>
                          <a:spcPts val="0"/>
                        </a:spcAft>
                      </a:pPr>
                      <a:r>
                        <a:rPr lang="en-US" sz="1800" dirty="0">
                          <a:effectLst/>
                        </a:rPr>
                        <a:t>Activity Type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r">
                        <a:lnSpc>
                          <a:spcPct val="107000"/>
                        </a:lnSpc>
                        <a:spcBef>
                          <a:spcPts val="0"/>
                        </a:spcBef>
                        <a:spcAft>
                          <a:spcPts val="0"/>
                        </a:spcAft>
                      </a:pPr>
                      <a:r>
                        <a:rPr lang="en-US" sz="1800" dirty="0">
                          <a:effectLst/>
                        </a:rPr>
                        <a:t>Amount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ctr">
                        <a:lnSpc>
                          <a:spcPct val="107000"/>
                        </a:lnSpc>
                        <a:spcBef>
                          <a:spcPts val="0"/>
                        </a:spcBef>
                        <a:spcAft>
                          <a:spcPts val="0"/>
                        </a:spcAft>
                      </a:pPr>
                      <a:r>
                        <a:rPr lang="en-US" sz="1800" dirty="0">
                          <a:effectLst/>
                        </a:rPr>
                        <a:t>Households Served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707844"/>
                  </a:ext>
                </a:extLst>
              </a:tr>
              <a:tr h="340995">
                <a:tc>
                  <a:txBody>
                    <a:bodyPr/>
                    <a:lstStyle/>
                    <a:p>
                      <a:pPr marL="0" marR="0">
                        <a:lnSpc>
                          <a:spcPct val="107000"/>
                        </a:lnSpc>
                        <a:spcBef>
                          <a:spcPts val="0"/>
                        </a:spcBef>
                        <a:spcAft>
                          <a:spcPts val="0"/>
                        </a:spcAft>
                      </a:pPr>
                      <a:r>
                        <a:rPr lang="en-US" sz="1800">
                          <a:effectLst/>
                        </a:rPr>
                        <a:t>Rapid Re-Housing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r">
                        <a:lnSpc>
                          <a:spcPct val="107000"/>
                        </a:lnSpc>
                        <a:spcBef>
                          <a:spcPts val="0"/>
                        </a:spcBef>
                        <a:spcAft>
                          <a:spcPts val="0"/>
                        </a:spcAft>
                      </a:pPr>
                      <a:r>
                        <a:rPr lang="en-US" sz="1800">
                          <a:effectLst/>
                        </a:rPr>
                        <a:t>$300,000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ctr">
                        <a:lnSpc>
                          <a:spcPct val="107000"/>
                        </a:lnSpc>
                        <a:spcBef>
                          <a:spcPts val="0"/>
                        </a:spcBef>
                        <a:spcAft>
                          <a:spcPts val="0"/>
                        </a:spcAft>
                      </a:pPr>
                      <a:r>
                        <a:rPr lang="en-US" sz="1800">
                          <a:effectLst/>
                        </a:rPr>
                        <a:t>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1823250"/>
                  </a:ext>
                </a:extLst>
              </a:tr>
              <a:tr h="340995">
                <a:tc>
                  <a:txBody>
                    <a:bodyPr/>
                    <a:lstStyle/>
                    <a:p>
                      <a:pPr marL="0" marR="0">
                        <a:lnSpc>
                          <a:spcPct val="107000"/>
                        </a:lnSpc>
                        <a:spcBef>
                          <a:spcPts val="0"/>
                        </a:spcBef>
                        <a:spcAft>
                          <a:spcPts val="0"/>
                        </a:spcAft>
                      </a:pPr>
                      <a:r>
                        <a:rPr lang="en-US" sz="1800" dirty="0">
                          <a:effectLst/>
                        </a:rPr>
                        <a:t>Street Outreach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r">
                        <a:lnSpc>
                          <a:spcPct val="107000"/>
                        </a:lnSpc>
                        <a:spcBef>
                          <a:spcPts val="0"/>
                        </a:spcBef>
                        <a:spcAft>
                          <a:spcPts val="0"/>
                        </a:spcAft>
                      </a:pPr>
                      <a:r>
                        <a:rPr lang="en-US" sz="1800">
                          <a:effectLst/>
                        </a:rPr>
                        <a:t>$87,956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ctr">
                        <a:lnSpc>
                          <a:spcPct val="107000"/>
                        </a:lnSpc>
                        <a:spcBef>
                          <a:spcPts val="0"/>
                        </a:spcBef>
                        <a:spcAft>
                          <a:spcPts val="0"/>
                        </a:spcAft>
                      </a:pPr>
                      <a:r>
                        <a:rPr lang="en-US" sz="1800" dirty="0">
                          <a:effectLst/>
                        </a:rPr>
                        <a:t>250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1366038"/>
                  </a:ext>
                </a:extLst>
              </a:tr>
              <a:tr h="340995">
                <a:tc>
                  <a:txBody>
                    <a:bodyPr/>
                    <a:lstStyle/>
                    <a:p>
                      <a:pPr marL="0" marR="0">
                        <a:lnSpc>
                          <a:spcPct val="107000"/>
                        </a:lnSpc>
                        <a:spcBef>
                          <a:spcPts val="0"/>
                        </a:spcBef>
                        <a:spcAft>
                          <a:spcPts val="0"/>
                        </a:spcAft>
                      </a:pPr>
                      <a:r>
                        <a:rPr lang="en-US" sz="1800">
                          <a:effectLst/>
                        </a:rPr>
                        <a:t>Rapid Re-Housing and Homeless Prevention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r">
                        <a:lnSpc>
                          <a:spcPct val="107000"/>
                        </a:lnSpc>
                        <a:spcBef>
                          <a:spcPts val="0"/>
                        </a:spcBef>
                        <a:spcAft>
                          <a:spcPts val="0"/>
                        </a:spcAft>
                      </a:pPr>
                      <a:r>
                        <a:rPr lang="en-US" sz="1800">
                          <a:effectLst/>
                        </a:rPr>
                        <a:t>$351,674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ctr">
                        <a:lnSpc>
                          <a:spcPct val="107000"/>
                        </a:lnSpc>
                        <a:spcBef>
                          <a:spcPts val="0"/>
                        </a:spcBef>
                        <a:spcAft>
                          <a:spcPts val="0"/>
                        </a:spcAft>
                      </a:pPr>
                      <a:r>
                        <a:rPr lang="en-US" sz="1800">
                          <a:effectLst/>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9433932"/>
                  </a:ext>
                </a:extLst>
              </a:tr>
              <a:tr h="340995">
                <a:tc>
                  <a:txBody>
                    <a:bodyPr/>
                    <a:lstStyle/>
                    <a:p>
                      <a:pPr marL="0" marR="0">
                        <a:lnSpc>
                          <a:spcPct val="107000"/>
                        </a:lnSpc>
                        <a:spcBef>
                          <a:spcPts val="0"/>
                        </a:spcBef>
                        <a:spcAft>
                          <a:spcPts val="0"/>
                        </a:spcAft>
                      </a:pPr>
                      <a:r>
                        <a:rPr lang="en-US" sz="1800" dirty="0">
                          <a:effectLst/>
                        </a:rPr>
                        <a:t> 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r">
                        <a:lnSpc>
                          <a:spcPct val="107000"/>
                        </a:lnSpc>
                        <a:spcBef>
                          <a:spcPts val="0"/>
                        </a:spcBef>
                        <a:spcAft>
                          <a:spcPts val="0"/>
                        </a:spcAft>
                      </a:pPr>
                      <a:r>
                        <a:rPr lang="en-US" sz="1800">
                          <a:effectLst/>
                        </a:rPr>
                        <a:t>$739,630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210185" algn="ctr">
                        <a:lnSpc>
                          <a:spcPct val="107000"/>
                        </a:lnSpc>
                        <a:spcBef>
                          <a:spcPts val="0"/>
                        </a:spcBef>
                        <a:spcAft>
                          <a:spcPts val="0"/>
                        </a:spcAft>
                      </a:pPr>
                      <a:r>
                        <a:rPr lang="en-US" sz="1800" dirty="0">
                          <a:effectLst/>
                        </a:rPr>
                        <a:t>287 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648663"/>
                  </a:ext>
                </a:extLst>
              </a:tr>
            </a:tbl>
          </a:graphicData>
        </a:graphic>
      </p:graphicFrame>
    </p:spTree>
    <p:extLst>
      <p:ext uri="{BB962C8B-B14F-4D97-AF65-F5344CB8AC3E}">
        <p14:creationId xmlns:p14="http://schemas.microsoft.com/office/powerpoint/2010/main" val="273729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4CF6-EF15-4F35-B6CB-682039FF9DAA}"/>
              </a:ext>
            </a:extLst>
          </p:cNvPr>
          <p:cNvSpPr>
            <a:spLocks noGrp="1"/>
          </p:cNvSpPr>
          <p:nvPr>
            <p:ph type="title"/>
          </p:nvPr>
        </p:nvSpPr>
        <p:spPr>
          <a:xfrm>
            <a:off x="676746" y="609600"/>
            <a:ext cx="3729076" cy="1320800"/>
          </a:xfrm>
        </p:spPr>
        <p:txBody>
          <a:bodyPr vert="horz" lIns="91440" tIns="45720" rIns="91440" bIns="45720" rtlCol="0" anchor="ctr">
            <a:normAutofit/>
          </a:bodyPr>
          <a:lstStyle/>
          <a:p>
            <a:pPr>
              <a:lnSpc>
                <a:spcPct val="90000"/>
              </a:lnSpc>
            </a:pPr>
            <a:r>
              <a:rPr lang="en-US" sz="2000" b="1"/>
              <a:t>Effective Use of ESG, HOME-ARP, and Other Funds for Homeless Strategies</a:t>
            </a:r>
            <a:br>
              <a:rPr lang="en-US" sz="2000" b="1"/>
            </a:br>
            <a:endParaRPr lang="en-US" sz="2000" b="1"/>
          </a:p>
        </p:txBody>
      </p:sp>
      <p:sp>
        <p:nvSpPr>
          <p:cNvPr id="8" name="TextBox 7">
            <a:extLst>
              <a:ext uri="{FF2B5EF4-FFF2-40B4-BE49-F238E27FC236}">
                <a16:creationId xmlns:a16="http://schemas.microsoft.com/office/drawing/2014/main" id="{0F17C40C-3E40-4D27-992E-F08B2ABAA1AA}"/>
              </a:ext>
            </a:extLst>
          </p:cNvPr>
          <p:cNvSpPr txBox="1"/>
          <p:nvPr/>
        </p:nvSpPr>
        <p:spPr>
          <a:xfrm>
            <a:off x="685167" y="2160589"/>
            <a:ext cx="3720916" cy="3560733"/>
          </a:xfrm>
          <a:prstGeom prst="rect">
            <a:avLst/>
          </a:prstGeom>
        </p:spPr>
        <p:txBody>
          <a:bodyPr vert="horz" lIns="91440" tIns="45720" rIns="91440" bIns="45720" rtlCol="0">
            <a:normAutofit/>
          </a:bodyPr>
          <a:lstStyle/>
          <a:p>
            <a:pPr marL="0" marR="0" lvl="0" indent="0" fontAlgn="auto">
              <a:spcBef>
                <a:spcPts val="1000"/>
              </a:spcBef>
              <a:buClr>
                <a:schemeClr val="accent1"/>
              </a:buClr>
              <a:buSzPct val="80000"/>
              <a:buFont typeface="Wingdings 3" charset="2"/>
              <a:buChar char=""/>
              <a:tabLst/>
              <a:defRPr/>
            </a:pPr>
            <a:r>
              <a:rPr kumimoji="0" lang="en-US" b="1" i="0" u="none" strike="noStrike" cap="none" spc="0" normalizeH="0" baseline="0" noProof="0" dirty="0">
                <a:ln>
                  <a:noFill/>
                </a:ln>
                <a:solidFill>
                  <a:schemeClr val="tx1">
                    <a:lumMod val="75000"/>
                    <a:lumOff val="25000"/>
                  </a:schemeClr>
                </a:solidFill>
                <a:effectLst/>
                <a:uLnTx/>
                <a:uFillTx/>
              </a:rPr>
              <a:t>Kayon Henderson</a:t>
            </a:r>
            <a:endParaRPr kumimoji="0" lang="en-US" b="1" i="0" u="none" strike="noStrike" cap="none" spc="0" normalizeH="0" baseline="0" noProof="0">
              <a:ln>
                <a:noFill/>
              </a:ln>
              <a:solidFill>
                <a:schemeClr val="tx1">
                  <a:lumMod val="75000"/>
                  <a:lumOff val="25000"/>
                </a:schemeClr>
              </a:solidFill>
              <a:effectLst/>
              <a:uLnTx/>
              <a:uFillTx/>
            </a:endParaRPr>
          </a:p>
          <a:p>
            <a:pPr marL="0" marR="0" lvl="0" indent="0" fontAlgn="auto">
              <a:spcBef>
                <a:spcPts val="1000"/>
              </a:spcBef>
              <a:buClr>
                <a:schemeClr val="accent1"/>
              </a:buClr>
              <a:buSzPct val="80000"/>
              <a:buFont typeface="Wingdings 3" charset="2"/>
              <a:buChar char=""/>
              <a:tabLst/>
              <a:defRPr/>
            </a:pPr>
            <a:endParaRPr kumimoji="0" lang="en-US" b="0" i="0" u="none" strike="noStrike" cap="none" spc="0" normalizeH="0" baseline="0" noProof="0" dirty="0">
              <a:ln>
                <a:noFill/>
              </a:ln>
              <a:solidFill>
                <a:schemeClr val="tx1">
                  <a:lumMod val="75000"/>
                  <a:lumOff val="25000"/>
                </a:schemeClr>
              </a:solidFill>
              <a:effectLst/>
              <a:uLnTx/>
              <a:uFillTx/>
            </a:endParaRPr>
          </a:p>
          <a:p>
            <a:pPr marL="0" marR="0" lvl="0" indent="0" fontAlgn="auto">
              <a:spcBef>
                <a:spcPts val="1000"/>
              </a:spcBef>
              <a:buClr>
                <a:schemeClr val="accent1"/>
              </a:buClr>
              <a:buSzPct val="80000"/>
              <a:buFont typeface="Wingdings 3" charset="2"/>
              <a:buChar char=""/>
              <a:tabLst/>
              <a:defRPr/>
            </a:pPr>
            <a:r>
              <a:rPr kumimoji="0" lang="en-US" b="0" i="0" u="none" strike="noStrike" cap="none" spc="0" normalizeH="0" baseline="0" noProof="0" dirty="0">
                <a:ln>
                  <a:noFill/>
                </a:ln>
                <a:solidFill>
                  <a:schemeClr val="tx1">
                    <a:lumMod val="75000"/>
                    <a:lumOff val="25000"/>
                  </a:schemeClr>
                </a:solidFill>
                <a:effectLst/>
                <a:uLnTx/>
                <a:uFillTx/>
              </a:rPr>
              <a:t>City of Tampa</a:t>
            </a:r>
            <a:endParaRPr kumimoji="0" lang="en-US" b="0" i="0" u="none" strike="noStrike" cap="none" spc="0" normalizeH="0" baseline="0" noProof="0">
              <a:ln>
                <a:noFill/>
              </a:ln>
              <a:solidFill>
                <a:schemeClr val="tx1">
                  <a:lumMod val="75000"/>
                  <a:lumOff val="25000"/>
                </a:schemeClr>
              </a:solidFill>
              <a:effectLst/>
              <a:uLnTx/>
              <a:uFillTx/>
            </a:endParaRPr>
          </a:p>
          <a:p>
            <a:pPr marL="0" marR="0" lvl="0" indent="0" fontAlgn="auto">
              <a:spcBef>
                <a:spcPts val="1000"/>
              </a:spcBef>
              <a:buClr>
                <a:schemeClr val="accent1"/>
              </a:buClr>
              <a:buSzPct val="80000"/>
              <a:buFont typeface="Wingdings 3" charset="2"/>
              <a:buChar char=""/>
              <a:tabLst/>
              <a:defRPr/>
            </a:pPr>
            <a:r>
              <a:rPr kumimoji="0" lang="en-US" b="0" i="0" u="none" strike="noStrike" cap="none" spc="0" normalizeH="0" baseline="0" noProof="0" dirty="0">
                <a:ln>
                  <a:noFill/>
                </a:ln>
                <a:solidFill>
                  <a:schemeClr val="tx1">
                    <a:lumMod val="75000"/>
                    <a:lumOff val="25000"/>
                  </a:schemeClr>
                </a:solidFill>
                <a:effectLst/>
                <a:uLnTx/>
                <a:uFillTx/>
              </a:rPr>
              <a:t>Manager, Housing &amp; Community Development</a:t>
            </a:r>
            <a:endParaRPr kumimoji="0" lang="en-US" b="0" i="0" u="none" strike="noStrike" cap="none" spc="0" normalizeH="0" baseline="0" noProof="0">
              <a:ln>
                <a:noFill/>
              </a:ln>
              <a:solidFill>
                <a:schemeClr val="tx1">
                  <a:lumMod val="75000"/>
                  <a:lumOff val="25000"/>
                </a:schemeClr>
              </a:solidFill>
              <a:effectLst/>
              <a:uLnTx/>
              <a:uFillTx/>
            </a:endParaRPr>
          </a:p>
          <a:p>
            <a:pPr marL="0" marR="0" lvl="0" indent="0" fontAlgn="auto">
              <a:spcBef>
                <a:spcPts val="1000"/>
              </a:spcBef>
              <a:buClr>
                <a:schemeClr val="accent1"/>
              </a:buClr>
              <a:buSzPct val="80000"/>
              <a:buFont typeface="Wingdings 3" charset="2"/>
              <a:buChar char=""/>
              <a:tabLst/>
              <a:defRPr/>
            </a:pPr>
            <a:r>
              <a:rPr kumimoji="0" lang="en-US" b="0" i="0" u="none" strike="noStrike" cap="none" spc="0" normalizeH="0" baseline="0" noProof="0" dirty="0">
                <a:ln>
                  <a:noFill/>
                </a:ln>
                <a:solidFill>
                  <a:schemeClr val="tx1">
                    <a:lumMod val="75000"/>
                    <a:lumOff val="25000"/>
                  </a:schemeClr>
                </a:solidFill>
                <a:effectLst/>
                <a:uLnTx/>
                <a:uFillTx/>
                <a:hlinkClick r:id="rId3"/>
              </a:rPr>
              <a:t>Kayon.Henderson@tampagov.net</a:t>
            </a:r>
            <a:endParaRPr kumimoji="0" lang="en-US" b="0" i="0" u="none" strike="noStrike" cap="none" spc="0" normalizeH="0" baseline="0" noProof="0">
              <a:ln>
                <a:noFill/>
              </a:ln>
              <a:solidFill>
                <a:schemeClr val="tx1">
                  <a:lumMod val="75000"/>
                  <a:lumOff val="25000"/>
                </a:schemeClr>
              </a:solidFill>
              <a:effectLst/>
              <a:uLnTx/>
              <a:uFillTx/>
            </a:endParaRPr>
          </a:p>
          <a:p>
            <a:pPr marL="0" marR="0" lvl="0" indent="0" fontAlgn="auto">
              <a:spcBef>
                <a:spcPts val="1000"/>
              </a:spcBef>
              <a:buClr>
                <a:schemeClr val="accent1"/>
              </a:buClr>
              <a:buSzPct val="80000"/>
              <a:buFont typeface="Wingdings 3" charset="2"/>
              <a:buChar char=""/>
              <a:tabLst/>
              <a:defRPr/>
            </a:pPr>
            <a:endParaRPr kumimoji="0" lang="en-US" b="0" i="0" u="none" strike="noStrike" cap="none" spc="0" normalizeH="0" baseline="0" noProof="0" dirty="0">
              <a:ln>
                <a:noFill/>
              </a:ln>
              <a:solidFill>
                <a:schemeClr val="tx1">
                  <a:lumMod val="75000"/>
                  <a:lumOff val="25000"/>
                </a:schemeClr>
              </a:solidFill>
              <a:effectLst/>
              <a:uLnTx/>
              <a:uFillTx/>
            </a:endParaRPr>
          </a:p>
        </p:txBody>
      </p:sp>
      <p:pic>
        <p:nvPicPr>
          <p:cNvPr id="4" name="Picture 2" descr="Homeless Services | City of Irvine">
            <a:extLst>
              <a:ext uri="{FF2B5EF4-FFF2-40B4-BE49-F238E27FC236}">
                <a16:creationId xmlns:a16="http://schemas.microsoft.com/office/drawing/2014/main" id="{2ABF048B-6AAA-CE62-16A6-6A449245AC2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654035" y="1977948"/>
            <a:ext cx="4602747" cy="2397572"/>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687888D8-5772-486E-9C5E-8399092A2939}"/>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marR="0" lvl="0" indent="0" defTabSz="914400" fontAlgn="auto">
              <a:spcBef>
                <a:spcPts val="0"/>
              </a:spcBef>
              <a:spcAft>
                <a:spcPts val="600"/>
              </a:spcAft>
              <a:buClrTx/>
              <a:buSzTx/>
              <a:buFontTx/>
              <a:buNone/>
              <a:tabLst/>
              <a:defRPr/>
            </a:pPr>
            <a:fld id="{B7413708-16A6-4BC3-A990-DEFF79C777BF}" type="slidenum">
              <a:rPr kumimoji="0" lang="en-US" b="0" i="0" u="none" strike="noStrike" cap="none" spc="0" normalizeH="0" baseline="0" noProof="0" smtClean="0">
                <a:ln>
                  <a:noFill/>
                </a:ln>
                <a:effectLst/>
                <a:uLnTx/>
                <a:uFillTx/>
              </a:rPr>
              <a:pPr marR="0" lvl="0" indent="0" defTabSz="914400" fontAlgn="auto">
                <a:spcBef>
                  <a:spcPts val="0"/>
                </a:spcBef>
                <a:spcAft>
                  <a:spcPts val="600"/>
                </a:spcAft>
                <a:buClrTx/>
                <a:buSzTx/>
                <a:buFontTx/>
                <a:buNone/>
                <a:tabLst/>
                <a:defRPr/>
              </a:pPr>
              <a:t>2</a:t>
            </a:fld>
            <a:endParaRPr kumimoji="0" lang="en-US" b="0" i="0" u="none" strike="noStrike" cap="none" spc="0" normalizeH="0" baseline="0" noProof="0">
              <a:ln>
                <a:noFill/>
              </a:ln>
              <a:effectLst/>
              <a:uLnTx/>
              <a:uFillTx/>
            </a:endParaRPr>
          </a:p>
        </p:txBody>
      </p:sp>
    </p:spTree>
    <p:extLst>
      <p:ext uri="{BB962C8B-B14F-4D97-AF65-F5344CB8AC3E}">
        <p14:creationId xmlns:p14="http://schemas.microsoft.com/office/powerpoint/2010/main" val="3817877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2A472-EF62-E83F-306F-118130FAC9AB}"/>
              </a:ext>
            </a:extLst>
          </p:cNvPr>
          <p:cNvSpPr>
            <a:spLocks noGrp="1"/>
          </p:cNvSpPr>
          <p:nvPr>
            <p:ph type="title"/>
          </p:nvPr>
        </p:nvSpPr>
        <p:spPr/>
        <p:txBody>
          <a:bodyPr/>
          <a:lstStyle/>
          <a:p>
            <a:r>
              <a:rPr lang="en-US" dirty="0"/>
              <a:t>HOME- American Rescue Plan (ARP)</a:t>
            </a:r>
          </a:p>
        </p:txBody>
      </p:sp>
      <p:sp>
        <p:nvSpPr>
          <p:cNvPr id="3" name="Content Placeholder 2">
            <a:extLst>
              <a:ext uri="{FF2B5EF4-FFF2-40B4-BE49-F238E27FC236}">
                <a16:creationId xmlns:a16="http://schemas.microsoft.com/office/drawing/2014/main" id="{C4AFFB86-26B4-45C8-C51F-4BB88A5F83A9}"/>
              </a:ext>
            </a:extLst>
          </p:cNvPr>
          <p:cNvSpPr>
            <a:spLocks noGrp="1"/>
          </p:cNvSpPr>
          <p:nvPr>
            <p:ph idx="1"/>
          </p:nvPr>
        </p:nvSpPr>
        <p:spPr>
          <a:xfrm>
            <a:off x="677334" y="1930400"/>
            <a:ext cx="8596668" cy="3880773"/>
          </a:xfrm>
        </p:spPr>
        <p:txBody>
          <a:bodyPr>
            <a:normAutofit fontScale="85000" lnSpcReduction="10000"/>
          </a:bodyPr>
          <a:lstStyle/>
          <a:p>
            <a:pPr marL="0" indent="0">
              <a:buFont typeface="Arial" panose="020B0604020202020204" pitchFamily="34" charset="0"/>
              <a:buNone/>
            </a:pPr>
            <a:r>
              <a:rPr lang="en-US" sz="2000" b="1" dirty="0"/>
              <a:t>HOME-ARP Allocation Plan</a:t>
            </a:r>
          </a:p>
          <a:p>
            <a:pPr marL="0" indent="0">
              <a:buFont typeface="Arial" panose="020B0604020202020204" pitchFamily="34" charset="0"/>
              <a:buNone/>
            </a:pPr>
            <a:endParaRPr lang="en-US" sz="1800" b="0" dirty="0"/>
          </a:p>
          <a:p>
            <a:pPr marL="0" indent="0" algn="just">
              <a:buFont typeface="Arial" panose="020B0604020202020204" pitchFamily="34" charset="0"/>
              <a:buNone/>
            </a:pPr>
            <a:r>
              <a:rPr lang="en-US" sz="1800" b="0" dirty="0"/>
              <a:t>The City received $6,335,439 for a new grant titled the Home Investment Partnership American Rescue Plan (HOME-ARP).  The purpose of the HOME-ARP grant is to provide homeless assistance  and supportive services through eligible activities.  Eligible activities include acquisition and development of non-congregate shelter, Tenant-Based Rental Assistance, supportive services, rental housing development, administration and planning, and nonprofit operating and capacity-building assistance.</a:t>
            </a:r>
          </a:p>
          <a:p>
            <a:pPr marL="0" indent="0" algn="just">
              <a:buFont typeface="Arial" panose="020B0604020202020204" pitchFamily="34" charset="0"/>
              <a:buNone/>
            </a:pPr>
            <a:endParaRPr lang="en-US" sz="1800" b="0" dirty="0"/>
          </a:p>
          <a:p>
            <a:pPr marL="0" indent="0" algn="just">
              <a:buFont typeface="Arial" panose="020B0604020202020204" pitchFamily="34" charset="0"/>
              <a:buNone/>
            </a:pPr>
            <a:r>
              <a:rPr lang="en-US" sz="1800" b="0" dirty="0"/>
              <a:t>The City of Tampa HCD conducted a survey of agency partners, members of the Continuum or Care, and others to determine the highest needs for the use of HOME-ARP funds.  The City received 61 survey responses and created the HOME-ARP Allocation Plan based on survey results, needs assessment, and gaps analysis included in the HOME-ARP Allocation Plan. 85% of HOME-ARP survey respondents currently serve persons experiencing homelessness.</a:t>
            </a:r>
          </a:p>
          <a:p>
            <a:endParaRPr lang="en-US" dirty="0"/>
          </a:p>
        </p:txBody>
      </p:sp>
      <p:sp>
        <p:nvSpPr>
          <p:cNvPr id="4" name="Slide Number Placeholder 3">
            <a:extLst>
              <a:ext uri="{FF2B5EF4-FFF2-40B4-BE49-F238E27FC236}">
                <a16:creationId xmlns:a16="http://schemas.microsoft.com/office/drawing/2014/main" id="{3FC1D540-6356-D65D-F799-C539ED36AD1D}"/>
              </a:ext>
            </a:extLst>
          </p:cNvPr>
          <p:cNvSpPr>
            <a:spLocks noGrp="1"/>
          </p:cNvSpPr>
          <p:nvPr>
            <p:ph type="sldNum" sz="quarter" idx="12"/>
          </p:nvPr>
        </p:nvSpPr>
        <p:spPr/>
        <p:txBody>
          <a:bodyPr/>
          <a:lstStyle/>
          <a:p>
            <a:fld id="{2CF8FB2B-0834-4E69-81CF-5D187DC0C246}" type="slidenum">
              <a:rPr lang="en-US" smtClean="0"/>
              <a:t>20</a:t>
            </a:fld>
            <a:endParaRPr lang="en-US"/>
          </a:p>
        </p:txBody>
      </p:sp>
    </p:spTree>
    <p:extLst>
      <p:ext uri="{BB962C8B-B14F-4D97-AF65-F5344CB8AC3E}">
        <p14:creationId xmlns:p14="http://schemas.microsoft.com/office/powerpoint/2010/main" val="3445281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2A472-EF62-E83F-306F-118130FAC9AB}"/>
              </a:ext>
            </a:extLst>
          </p:cNvPr>
          <p:cNvSpPr>
            <a:spLocks noGrp="1"/>
          </p:cNvSpPr>
          <p:nvPr>
            <p:ph type="title"/>
          </p:nvPr>
        </p:nvSpPr>
        <p:spPr/>
        <p:txBody>
          <a:bodyPr/>
          <a:lstStyle/>
          <a:p>
            <a:r>
              <a:rPr lang="en-US" dirty="0"/>
              <a:t>HOME- American Rescue Plan (ARP)</a:t>
            </a:r>
          </a:p>
        </p:txBody>
      </p:sp>
      <p:sp>
        <p:nvSpPr>
          <p:cNvPr id="3" name="Content Placeholder 2">
            <a:extLst>
              <a:ext uri="{FF2B5EF4-FFF2-40B4-BE49-F238E27FC236}">
                <a16:creationId xmlns:a16="http://schemas.microsoft.com/office/drawing/2014/main" id="{C4AFFB86-26B4-45C8-C51F-4BB88A5F83A9}"/>
              </a:ext>
            </a:extLst>
          </p:cNvPr>
          <p:cNvSpPr>
            <a:spLocks noGrp="1"/>
          </p:cNvSpPr>
          <p:nvPr>
            <p:ph idx="1"/>
          </p:nvPr>
        </p:nvSpPr>
        <p:spPr>
          <a:xfrm>
            <a:off x="677334" y="1930400"/>
            <a:ext cx="8596668" cy="3880773"/>
          </a:xfrm>
        </p:spPr>
        <p:txBody>
          <a:bodyPr>
            <a:normAutofit fontScale="85000" lnSpcReduction="10000"/>
          </a:bodyPr>
          <a:lstStyle/>
          <a:p>
            <a:pPr marL="0" indent="0">
              <a:buFont typeface="Arial" panose="020B0604020202020204" pitchFamily="34" charset="0"/>
              <a:buNone/>
            </a:pPr>
            <a:r>
              <a:rPr lang="en-US" sz="2000" b="0" dirty="0"/>
              <a:t>The HOME-ARP Allocation Plan includes a survey, consultation with key stakeholders, and housing analysis.  This information identified the following priority needs:</a:t>
            </a:r>
          </a:p>
          <a:p>
            <a:pPr marL="914400" lvl="1" indent="-457200">
              <a:buFont typeface="+mj-lt"/>
              <a:buAutoNum type="arabicPeriod"/>
            </a:pPr>
            <a:r>
              <a:rPr lang="en-US" sz="2000" b="0" dirty="0"/>
              <a:t>Development of Affordable Housing</a:t>
            </a:r>
          </a:p>
          <a:p>
            <a:pPr marL="914400" lvl="1" indent="-457200">
              <a:buFont typeface="+mj-lt"/>
              <a:buAutoNum type="arabicPeriod"/>
            </a:pPr>
            <a:r>
              <a:rPr lang="en-US" sz="2000" b="0" dirty="0"/>
              <a:t>Supportive Services</a:t>
            </a:r>
          </a:p>
          <a:p>
            <a:pPr marL="914400" lvl="1" indent="-457200">
              <a:buFont typeface="+mj-lt"/>
              <a:buAutoNum type="arabicPeriod"/>
            </a:pPr>
            <a:r>
              <a:rPr lang="en-US" sz="2000" b="0" dirty="0"/>
              <a:t>Tenant-Based Rental Assistance (TBRA)</a:t>
            </a:r>
          </a:p>
          <a:p>
            <a:pPr marL="457200" lvl="1" indent="0">
              <a:buFont typeface="+mj-lt"/>
              <a:buNone/>
            </a:pPr>
            <a:endParaRPr lang="en-US" sz="2000" b="0" dirty="0"/>
          </a:p>
          <a:p>
            <a:pPr marL="0" lvl="0" indent="0">
              <a:buFont typeface="+mj-lt"/>
              <a:buNone/>
            </a:pPr>
            <a:r>
              <a:rPr lang="en-US" sz="2000" b="0" dirty="0"/>
              <a:t>When asked to identify the three greatest needs (listed above), Development of Affordable Housing was the greatest need by far.  </a:t>
            </a:r>
          </a:p>
          <a:p>
            <a:pPr marL="0" lvl="0" indent="0">
              <a:buFont typeface="+mj-lt"/>
              <a:buNone/>
            </a:pPr>
            <a:endParaRPr lang="en-US" sz="2000" b="0" dirty="0"/>
          </a:p>
          <a:p>
            <a:pPr marL="0" lvl="0" indent="0">
              <a:buFont typeface="+mj-lt"/>
              <a:buNone/>
            </a:pPr>
            <a:r>
              <a:rPr lang="en-US" sz="2000" b="0" dirty="0"/>
              <a:t>The City anticipates a total of 80-100 affordable rental housing units for qualifying populations will be added to the current housing inventory using HOME-ARP funds.</a:t>
            </a:r>
          </a:p>
          <a:p>
            <a:endParaRPr lang="en-US" dirty="0"/>
          </a:p>
        </p:txBody>
      </p:sp>
      <p:sp>
        <p:nvSpPr>
          <p:cNvPr id="4" name="Slide Number Placeholder 3">
            <a:extLst>
              <a:ext uri="{FF2B5EF4-FFF2-40B4-BE49-F238E27FC236}">
                <a16:creationId xmlns:a16="http://schemas.microsoft.com/office/drawing/2014/main" id="{3FC1D540-6356-D65D-F799-C539ED36AD1D}"/>
              </a:ext>
            </a:extLst>
          </p:cNvPr>
          <p:cNvSpPr>
            <a:spLocks noGrp="1"/>
          </p:cNvSpPr>
          <p:nvPr>
            <p:ph type="sldNum" sz="quarter" idx="12"/>
          </p:nvPr>
        </p:nvSpPr>
        <p:spPr/>
        <p:txBody>
          <a:bodyPr/>
          <a:lstStyle/>
          <a:p>
            <a:fld id="{2CF8FB2B-0834-4E69-81CF-5D187DC0C246}" type="slidenum">
              <a:rPr lang="en-US" smtClean="0"/>
              <a:t>21</a:t>
            </a:fld>
            <a:endParaRPr lang="en-US"/>
          </a:p>
        </p:txBody>
      </p:sp>
    </p:spTree>
    <p:extLst>
      <p:ext uri="{BB962C8B-B14F-4D97-AF65-F5344CB8AC3E}">
        <p14:creationId xmlns:p14="http://schemas.microsoft.com/office/powerpoint/2010/main" val="3607153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C786F-2771-023D-61E5-4EB7460FF925}"/>
              </a:ext>
            </a:extLst>
          </p:cNvPr>
          <p:cNvSpPr>
            <a:spLocks noGrp="1"/>
          </p:cNvSpPr>
          <p:nvPr>
            <p:ph type="title"/>
          </p:nvPr>
        </p:nvSpPr>
        <p:spPr/>
        <p:txBody>
          <a:bodyPr/>
          <a:lstStyle/>
          <a:p>
            <a:pPr algn="ctr"/>
            <a:r>
              <a:rPr lang="en-US" dirty="0"/>
              <a:t>Homeless Service Network</a:t>
            </a:r>
            <a:br>
              <a:rPr lang="en-US" dirty="0"/>
            </a:br>
            <a:r>
              <a:rPr lang="en-US" dirty="0"/>
              <a:t>No human is an island </a:t>
            </a:r>
          </a:p>
        </p:txBody>
      </p:sp>
      <p:sp>
        <p:nvSpPr>
          <p:cNvPr id="3" name="Content Placeholder 2">
            <a:extLst>
              <a:ext uri="{FF2B5EF4-FFF2-40B4-BE49-F238E27FC236}">
                <a16:creationId xmlns:a16="http://schemas.microsoft.com/office/drawing/2014/main" id="{9743E00B-FE3C-CC9F-67B4-EC8CB75834D1}"/>
              </a:ext>
            </a:extLst>
          </p:cNvPr>
          <p:cNvSpPr>
            <a:spLocks noGrp="1"/>
          </p:cNvSpPr>
          <p:nvPr>
            <p:ph idx="1"/>
          </p:nvPr>
        </p:nvSpPr>
        <p:spPr/>
        <p:txBody>
          <a:bodyPr/>
          <a:lstStyle/>
          <a:p>
            <a:r>
              <a:rPr lang="en-US" dirty="0"/>
              <a:t>Collaborate internally with other sections within HCD for support services</a:t>
            </a:r>
          </a:p>
          <a:p>
            <a:r>
              <a:rPr lang="en-US" dirty="0"/>
              <a:t>Collaborate externally with other public entities</a:t>
            </a:r>
          </a:p>
          <a:p>
            <a:r>
              <a:rPr lang="en-US" dirty="0"/>
              <a:t>Collaborate with the churches, business community, advocates and non-profit agencies</a:t>
            </a:r>
          </a:p>
          <a:p>
            <a:r>
              <a:rPr lang="en-US" dirty="0"/>
              <a:t>Educate churches, the business community and the public</a:t>
            </a:r>
          </a:p>
          <a:p>
            <a:r>
              <a:rPr lang="en-US" dirty="0"/>
              <a:t>Participate in the Continuum of Care </a:t>
            </a:r>
          </a:p>
          <a:p>
            <a:r>
              <a:rPr lang="en-US" dirty="0"/>
              <a:t>Share information and resources</a:t>
            </a:r>
          </a:p>
        </p:txBody>
      </p:sp>
      <p:sp>
        <p:nvSpPr>
          <p:cNvPr id="4" name="Slide Number Placeholder 3">
            <a:extLst>
              <a:ext uri="{FF2B5EF4-FFF2-40B4-BE49-F238E27FC236}">
                <a16:creationId xmlns:a16="http://schemas.microsoft.com/office/drawing/2014/main" id="{09F2CD5D-4413-9EA1-2A5F-1B0C72580439}"/>
              </a:ext>
            </a:extLst>
          </p:cNvPr>
          <p:cNvSpPr>
            <a:spLocks noGrp="1"/>
          </p:cNvSpPr>
          <p:nvPr>
            <p:ph type="sldNum" sz="quarter" idx="12"/>
          </p:nvPr>
        </p:nvSpPr>
        <p:spPr/>
        <p:txBody>
          <a:bodyPr/>
          <a:lstStyle/>
          <a:p>
            <a:fld id="{2CF8FB2B-0834-4E69-81CF-5D187DC0C246}" type="slidenum">
              <a:rPr lang="en-US" smtClean="0"/>
              <a:t>22</a:t>
            </a:fld>
            <a:endParaRPr lang="en-US"/>
          </a:p>
        </p:txBody>
      </p:sp>
    </p:spTree>
    <p:extLst>
      <p:ext uri="{BB962C8B-B14F-4D97-AF65-F5344CB8AC3E}">
        <p14:creationId xmlns:p14="http://schemas.microsoft.com/office/powerpoint/2010/main" val="2160636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D7B41-E1F5-459C-A249-BB8922499BB7}"/>
              </a:ext>
            </a:extLst>
          </p:cNvPr>
          <p:cNvSpPr>
            <a:spLocks noGrp="1"/>
          </p:cNvSpPr>
          <p:nvPr>
            <p:ph type="title"/>
          </p:nvPr>
        </p:nvSpPr>
        <p:spPr/>
        <p:txBody>
          <a:bodyPr>
            <a:normAutofit/>
          </a:bodyPr>
          <a:lstStyle/>
          <a:p>
            <a:pPr algn="ctr"/>
            <a:r>
              <a:rPr lang="en-US" sz="5400" dirty="0"/>
              <a:t>Questions?</a:t>
            </a:r>
          </a:p>
        </p:txBody>
      </p:sp>
      <p:sp>
        <p:nvSpPr>
          <p:cNvPr id="3" name="Slide Number Placeholder 2">
            <a:extLst>
              <a:ext uri="{FF2B5EF4-FFF2-40B4-BE49-F238E27FC236}">
                <a16:creationId xmlns:a16="http://schemas.microsoft.com/office/drawing/2014/main" id="{7424F5BA-7154-4323-9F2C-6BF1A406CB32}"/>
              </a:ext>
            </a:extLst>
          </p:cNvPr>
          <p:cNvSpPr>
            <a:spLocks noGrp="1"/>
          </p:cNvSpPr>
          <p:nvPr>
            <p:ph type="sldNum" sz="quarter" idx="12"/>
          </p:nvPr>
        </p:nvSpPr>
        <p:spPr/>
        <p:txBody>
          <a:bodyPr/>
          <a:lstStyle/>
          <a:p>
            <a:fld id="{2CF8FB2B-0834-4E69-81CF-5D187DC0C246}" type="slidenum">
              <a:rPr lang="en-US" smtClean="0"/>
              <a:t>23</a:t>
            </a:fld>
            <a:endParaRPr lang="en-US"/>
          </a:p>
        </p:txBody>
      </p:sp>
      <p:pic>
        <p:nvPicPr>
          <p:cNvPr id="4" name="Picture 3">
            <a:extLst>
              <a:ext uri="{FF2B5EF4-FFF2-40B4-BE49-F238E27FC236}">
                <a16:creationId xmlns:a16="http://schemas.microsoft.com/office/drawing/2014/main" id="{D2C4F793-B534-4081-A718-8136056536AB}"/>
              </a:ext>
            </a:extLst>
          </p:cNvPr>
          <p:cNvPicPr>
            <a:picLocks noChangeAspect="1"/>
          </p:cNvPicPr>
          <p:nvPr/>
        </p:nvPicPr>
        <p:blipFill>
          <a:blip r:embed="rId2"/>
          <a:stretch>
            <a:fillRect/>
          </a:stretch>
        </p:blipFill>
        <p:spPr>
          <a:xfrm>
            <a:off x="677334" y="5146572"/>
            <a:ext cx="3859102" cy="1457070"/>
          </a:xfrm>
          <a:prstGeom prst="rect">
            <a:avLst/>
          </a:prstGeom>
        </p:spPr>
      </p:pic>
    </p:spTree>
    <p:extLst>
      <p:ext uri="{BB962C8B-B14F-4D97-AF65-F5344CB8AC3E}">
        <p14:creationId xmlns:p14="http://schemas.microsoft.com/office/powerpoint/2010/main" val="1095414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EA51B-2BCC-043D-CBF3-A387603FB135}"/>
              </a:ext>
            </a:extLst>
          </p:cNvPr>
          <p:cNvSpPr>
            <a:spLocks noGrp="1"/>
          </p:cNvSpPr>
          <p:nvPr>
            <p:ph type="title"/>
          </p:nvPr>
        </p:nvSpPr>
        <p:spPr/>
        <p:txBody>
          <a:bodyPr/>
          <a:lstStyle/>
          <a:p>
            <a:pPr algn="ctr"/>
            <a:r>
              <a:rPr lang="en-US" dirty="0"/>
              <a:t>City Funding for Homeless Services</a:t>
            </a:r>
          </a:p>
        </p:txBody>
      </p:sp>
      <p:sp>
        <p:nvSpPr>
          <p:cNvPr id="3" name="Content Placeholder 2">
            <a:extLst>
              <a:ext uri="{FF2B5EF4-FFF2-40B4-BE49-F238E27FC236}">
                <a16:creationId xmlns:a16="http://schemas.microsoft.com/office/drawing/2014/main" id="{78D938E1-A35F-A390-3ECB-546BF27A7BB6}"/>
              </a:ext>
            </a:extLst>
          </p:cNvPr>
          <p:cNvSpPr>
            <a:spLocks noGrp="1"/>
          </p:cNvSpPr>
          <p:nvPr>
            <p:ph idx="1"/>
          </p:nvPr>
        </p:nvSpPr>
        <p:spPr/>
        <p:txBody>
          <a:bodyPr>
            <a:normAutofit/>
          </a:bodyPr>
          <a:lstStyle/>
          <a:p>
            <a:r>
              <a:rPr lang="en-US" sz="2800" dirty="0"/>
              <a:t>General Funds - $2,00,000 Annually</a:t>
            </a:r>
          </a:p>
          <a:p>
            <a:r>
              <a:rPr lang="en-US" sz="2800" dirty="0"/>
              <a:t>ESG - $275,000 Annually</a:t>
            </a:r>
          </a:p>
          <a:p>
            <a:r>
              <a:rPr lang="en-US" sz="2800" dirty="0"/>
              <a:t>HOME TBRA - $650,000 Annually</a:t>
            </a:r>
          </a:p>
          <a:p>
            <a:r>
              <a:rPr lang="en-US" sz="2800" dirty="0"/>
              <a:t>ESG RUSH-$799,000</a:t>
            </a:r>
          </a:p>
          <a:p>
            <a:r>
              <a:rPr lang="en-US" sz="2800" dirty="0"/>
              <a:t>HOME-ARP- $6,335,439</a:t>
            </a:r>
          </a:p>
        </p:txBody>
      </p:sp>
      <p:sp>
        <p:nvSpPr>
          <p:cNvPr id="4" name="Slide Number Placeholder 3">
            <a:extLst>
              <a:ext uri="{FF2B5EF4-FFF2-40B4-BE49-F238E27FC236}">
                <a16:creationId xmlns:a16="http://schemas.microsoft.com/office/drawing/2014/main" id="{8AC24350-E37C-392D-1BC8-AAA0C2B797F0}"/>
              </a:ext>
            </a:extLst>
          </p:cNvPr>
          <p:cNvSpPr>
            <a:spLocks noGrp="1"/>
          </p:cNvSpPr>
          <p:nvPr>
            <p:ph type="sldNum" sz="quarter" idx="12"/>
          </p:nvPr>
        </p:nvSpPr>
        <p:spPr/>
        <p:txBody>
          <a:bodyPr/>
          <a:lstStyle/>
          <a:p>
            <a:fld id="{2CF8FB2B-0834-4E69-81CF-5D187DC0C246}" type="slidenum">
              <a:rPr lang="en-US" smtClean="0"/>
              <a:t>3</a:t>
            </a:fld>
            <a:endParaRPr lang="en-US"/>
          </a:p>
        </p:txBody>
      </p:sp>
    </p:spTree>
    <p:extLst>
      <p:ext uri="{BB962C8B-B14F-4D97-AF65-F5344CB8AC3E}">
        <p14:creationId xmlns:p14="http://schemas.microsoft.com/office/powerpoint/2010/main" val="3617606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4CF6-EF15-4F35-B6CB-682039FF9DAA}"/>
              </a:ext>
            </a:extLst>
          </p:cNvPr>
          <p:cNvSpPr>
            <a:spLocks noGrp="1"/>
          </p:cNvSpPr>
          <p:nvPr>
            <p:ph type="title"/>
          </p:nvPr>
        </p:nvSpPr>
        <p:spPr>
          <a:xfrm>
            <a:off x="79899" y="494653"/>
            <a:ext cx="9861082" cy="1100855"/>
          </a:xfrm>
        </p:spPr>
        <p:txBody>
          <a:bodyPr>
            <a:normAutofit/>
          </a:bodyPr>
          <a:lstStyle/>
          <a:p>
            <a:r>
              <a:rPr lang="en-US" sz="3400" b="1" dirty="0">
                <a:latin typeface="+mn-lt"/>
                <a:cs typeface="Calibri" panose="020F0502020204030204" pitchFamily="34" charset="0"/>
              </a:rPr>
              <a:t>City of Tampa’s Plan to Reduce Homelessness </a:t>
            </a:r>
          </a:p>
        </p:txBody>
      </p:sp>
      <p:sp>
        <p:nvSpPr>
          <p:cNvPr id="3" name="Slide Number Placeholder 2">
            <a:extLst>
              <a:ext uri="{FF2B5EF4-FFF2-40B4-BE49-F238E27FC236}">
                <a16:creationId xmlns:a16="http://schemas.microsoft.com/office/drawing/2014/main" id="{687888D8-5772-486E-9C5E-8399092A293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7413708-16A6-4BC3-A990-DEFF79C777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Google Shape;100;p2">
            <a:extLst>
              <a:ext uri="{FF2B5EF4-FFF2-40B4-BE49-F238E27FC236}">
                <a16:creationId xmlns:a16="http://schemas.microsoft.com/office/drawing/2014/main" id="{7F586F68-772E-87D0-54EE-BFEB639AE2A9}"/>
              </a:ext>
            </a:extLst>
          </p:cNvPr>
          <p:cNvSpPr txBox="1"/>
          <p:nvPr/>
        </p:nvSpPr>
        <p:spPr>
          <a:xfrm>
            <a:off x="358824" y="2259469"/>
            <a:ext cx="9582157" cy="2339061"/>
          </a:xfrm>
          <a:prstGeom prst="rect">
            <a:avLst/>
          </a:prstGeom>
          <a:noFill/>
          <a:ln>
            <a:noFill/>
          </a:ln>
        </p:spPr>
        <p:txBody>
          <a:bodyPr spcFirstLastPara="1" wrap="square" lIns="91425" tIns="45700" rIns="91425" bIns="45700" anchor="t" anchorCtr="0">
            <a:spAutoFit/>
          </a:bodyPr>
          <a:lstStyle/>
          <a:p>
            <a:pPr algn="ctr"/>
            <a:r>
              <a:rPr lang="en-US" sz="2600" b="1" dirty="0">
                <a:solidFill>
                  <a:schemeClr val="dk1"/>
                </a:solidFill>
              </a:rPr>
              <a:t>Recommendations for a better way forward:</a:t>
            </a:r>
          </a:p>
          <a:p>
            <a:pPr algn="ctr"/>
            <a:endParaRPr lang="en-US" sz="2400" dirty="0"/>
          </a:p>
          <a:p>
            <a:pPr algn="ctr"/>
            <a:r>
              <a:rPr lang="en-US" sz="2400" dirty="0">
                <a:effectLst/>
                <a:ea typeface="Meiryo" panose="020B0604030504040204" pitchFamily="34" charset="-128"/>
                <a:cs typeface="Arial" panose="020B0604020202020204" pitchFamily="34" charset="0"/>
              </a:rPr>
              <a:t>Prioritizing efforts that will effectively address the challenges and needs of homelessness by establishing a transitional housing facility and dedicating a team to work directly with affected and at-risk populations.</a:t>
            </a:r>
          </a:p>
          <a:p>
            <a:pPr algn="ctr"/>
            <a:endParaRPr lang="en-US" sz="2400" dirty="0">
              <a:effectLst/>
              <a:ea typeface="Meiryo" panose="020B0604030504040204" pitchFamily="34" charset="-128"/>
              <a:cs typeface="Arial" panose="020B0604020202020204" pitchFamily="34" charset="0"/>
            </a:endParaRPr>
          </a:p>
        </p:txBody>
      </p:sp>
    </p:spTree>
    <p:extLst>
      <p:ext uri="{BB962C8B-B14F-4D97-AF65-F5344CB8AC3E}">
        <p14:creationId xmlns:p14="http://schemas.microsoft.com/office/powerpoint/2010/main" val="2476617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4CF6-EF15-4F35-B6CB-682039FF9DAA}"/>
              </a:ext>
            </a:extLst>
          </p:cNvPr>
          <p:cNvSpPr>
            <a:spLocks noGrp="1"/>
          </p:cNvSpPr>
          <p:nvPr>
            <p:ph type="title"/>
          </p:nvPr>
        </p:nvSpPr>
        <p:spPr>
          <a:xfrm>
            <a:off x="0" y="451513"/>
            <a:ext cx="11415819" cy="1073146"/>
          </a:xfrm>
        </p:spPr>
        <p:txBody>
          <a:bodyPr>
            <a:normAutofit/>
          </a:bodyPr>
          <a:lstStyle/>
          <a:p>
            <a:pPr marL="0" marR="0">
              <a:lnSpc>
                <a:spcPct val="107000"/>
              </a:lnSpc>
              <a:spcBef>
                <a:spcPts val="0"/>
              </a:spcBef>
              <a:spcAft>
                <a:spcPts val="0"/>
              </a:spcAft>
              <a:tabLst>
                <a:tab pos="2971800" algn="ctr"/>
                <a:tab pos="5943600" algn="r"/>
              </a:tabLst>
            </a:pPr>
            <a:r>
              <a:rPr kumimoji="0" lang="en-US" sz="3400" b="1" i="0" u="none" strike="noStrike" kern="1200" cap="none" spc="0" normalizeH="0" baseline="0" noProof="0" dirty="0">
                <a:ln>
                  <a:noFill/>
                </a:ln>
                <a:solidFill>
                  <a:srgbClr val="5FCBEF"/>
                </a:solidFill>
                <a:effectLst/>
                <a:uLnTx/>
                <a:uFillTx/>
                <a:latin typeface="Trebuchet MS" panose="020B0603020202020204"/>
                <a:ea typeface="+mj-ea"/>
                <a:cs typeface="+mj-cs"/>
              </a:rPr>
              <a:t>City of Tampa’s Plan to Reduce Homelessness </a:t>
            </a:r>
            <a:endParaRPr lang="en-US" sz="3400" b="1" dirty="0">
              <a:effectLst/>
              <a:latin typeface="+mn-lt"/>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687888D8-5772-486E-9C5E-8399092A293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7413708-16A6-4BC3-A990-DEFF79C777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116FAE8-49D3-422F-9EFB-BAA5434C6D15}"/>
              </a:ext>
            </a:extLst>
          </p:cNvPr>
          <p:cNvSpPr txBox="1"/>
          <p:nvPr/>
        </p:nvSpPr>
        <p:spPr>
          <a:xfrm>
            <a:off x="275504" y="1755477"/>
            <a:ext cx="9640853" cy="4057521"/>
          </a:xfrm>
          <a:prstGeom prst="rect">
            <a:avLst/>
          </a:prstGeom>
          <a:noFill/>
        </p:spPr>
        <p:txBody>
          <a:bodyPr wrap="square">
            <a:spAutoFit/>
          </a:bodyPr>
          <a:lstStyle/>
          <a:p>
            <a:pPr marL="342900" marR="0" lvl="0" indent="-342900" algn="l" defTabSz="457200" rtl="0" eaLnBrk="1" fontAlgn="auto" latinLnBrk="0" hangingPunct="1">
              <a:lnSpc>
                <a:spcPct val="90000"/>
              </a:lnSpc>
              <a:spcBef>
                <a:spcPts val="1000"/>
              </a:spcBef>
              <a:spcAft>
                <a:spcPts val="0"/>
              </a:spcAft>
              <a:buClr>
                <a:srgbClr val="5FCBEF"/>
              </a:buClr>
              <a:buSzPct val="80000"/>
              <a:buFont typeface="Wingdings" panose="05000000000000000000" pitchFamily="2" charset="2"/>
              <a:buChar char="Ø"/>
              <a:tabLst/>
              <a:defRPr/>
            </a:pPr>
            <a:r>
              <a:rPr kumimoji="0" lang="en-US" sz="2000" b="1" i="0"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SUPPORT</a:t>
            </a:r>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 support the development of transitional housing facility to help transition those experiencing homelessness in Tampa to permanent supportive housing.</a:t>
            </a:r>
          </a:p>
          <a:p>
            <a:pPr marL="342900" marR="0" lvl="0" indent="-342900" algn="l" defTabSz="457200" rtl="0" eaLnBrk="1" fontAlgn="auto" latinLnBrk="0" hangingPunct="1">
              <a:lnSpc>
                <a:spcPct val="90000"/>
              </a:lnSpc>
              <a:spcBef>
                <a:spcPts val="1000"/>
              </a:spcBef>
              <a:spcAft>
                <a:spcPts val="0"/>
              </a:spcAft>
              <a:buClr>
                <a:srgbClr val="5FCBEF"/>
              </a:buClr>
              <a:buSzPct val="80000"/>
              <a:buFont typeface="Wingdings" panose="05000000000000000000" pitchFamily="2" charset="2"/>
              <a:buChar char="Ø"/>
              <a:tabLst/>
              <a:defRPr/>
            </a:pPr>
            <a:r>
              <a:rPr kumimoji="0" lang="en-US" sz="2000" b="1"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PRIORITIZE</a:t>
            </a:r>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 reflect Homelessness as a priority through funding and resources.</a:t>
            </a:r>
          </a:p>
          <a:p>
            <a:pPr marL="342900" marR="0" lvl="0" indent="-342900" algn="l" defTabSz="457200" rtl="0" eaLnBrk="1" fontAlgn="auto" latinLnBrk="0" hangingPunct="1">
              <a:lnSpc>
                <a:spcPct val="90000"/>
              </a:lnSpc>
              <a:spcBef>
                <a:spcPts val="1000"/>
              </a:spcBef>
              <a:spcAft>
                <a:spcPts val="0"/>
              </a:spcAft>
              <a:buClr>
                <a:srgbClr val="5FCBEF"/>
              </a:buClr>
              <a:buSzPct val="80000"/>
              <a:buFont typeface="Wingdings" panose="05000000000000000000" pitchFamily="2" charset="2"/>
              <a:buChar char="Ø"/>
              <a:tabLst/>
              <a:defRPr/>
            </a:pPr>
            <a:r>
              <a:rPr kumimoji="0" lang="en-US" sz="2000" b="1"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CENTRALIZE</a:t>
            </a:r>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 focus Homelessness Services to improve service delivery, improve outcomes and accountability.</a:t>
            </a:r>
          </a:p>
          <a:p>
            <a:pPr marL="342900" marR="0" lvl="0" indent="-342900" algn="l" defTabSz="457200" rtl="0" eaLnBrk="1" fontAlgn="auto" latinLnBrk="0" hangingPunct="1">
              <a:lnSpc>
                <a:spcPct val="90000"/>
              </a:lnSpc>
              <a:spcBef>
                <a:spcPts val="1000"/>
              </a:spcBef>
              <a:spcAft>
                <a:spcPts val="0"/>
              </a:spcAft>
              <a:buClr>
                <a:srgbClr val="5FCBEF"/>
              </a:buClr>
              <a:buSzPct val="80000"/>
              <a:buFont typeface="Wingdings" panose="05000000000000000000" pitchFamily="2" charset="2"/>
              <a:buChar char="Ø"/>
              <a:tabLst/>
              <a:defRPr/>
            </a:pPr>
            <a:r>
              <a:rPr kumimoji="0" lang="en-US" sz="2000" b="1"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DEDICATE</a:t>
            </a:r>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 dedicate staff to provide direct services to help reduce homelessness.</a:t>
            </a:r>
          </a:p>
          <a:p>
            <a:pPr marL="342900" marR="0" lvl="0" indent="-342900" algn="l" defTabSz="457200" rtl="0" eaLnBrk="1" fontAlgn="auto" latinLnBrk="0" hangingPunct="1">
              <a:lnSpc>
                <a:spcPct val="90000"/>
              </a:lnSpc>
              <a:spcBef>
                <a:spcPts val="1000"/>
              </a:spcBef>
              <a:spcAft>
                <a:spcPts val="0"/>
              </a:spcAft>
              <a:buClr>
                <a:srgbClr val="5FCBEF"/>
              </a:buClr>
              <a:buSzPct val="80000"/>
              <a:buFont typeface="Wingdings" panose="05000000000000000000" pitchFamily="2" charset="2"/>
              <a:buChar char="Ø"/>
              <a:tabLst/>
              <a:defRPr/>
            </a:pPr>
            <a:r>
              <a:rPr kumimoji="0" lang="en-US" sz="2000" b="1"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COORDINATE</a:t>
            </a:r>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 coordinate efforts to maximize outcomes by enhancing existing partnerships and expanding community collaboration.</a:t>
            </a:r>
          </a:p>
          <a:p>
            <a:pPr marL="342900" marR="0" lvl="0" indent="-342900" algn="l" defTabSz="457200" rtl="0" eaLnBrk="1" fontAlgn="auto" latinLnBrk="0" hangingPunct="1">
              <a:lnSpc>
                <a:spcPct val="90000"/>
              </a:lnSpc>
              <a:spcBef>
                <a:spcPts val="1000"/>
              </a:spcBef>
              <a:spcAft>
                <a:spcPts val="0"/>
              </a:spcAft>
              <a:buClr>
                <a:srgbClr val="5FCBEF"/>
              </a:buClr>
              <a:buSzPct val="80000"/>
              <a:buFont typeface="Wingdings" panose="05000000000000000000" pitchFamily="2" charset="2"/>
              <a:buChar char="Ø"/>
              <a:tabLst/>
              <a:defRPr/>
            </a:pPr>
            <a:r>
              <a:rPr kumimoji="0" lang="en-US" sz="2000" b="1"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CONTINUE</a:t>
            </a:r>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 continue to implement the Mayor’s Affordable Housing Initiative to ensure an adequate supply of affordable housing.</a:t>
            </a:r>
          </a:p>
        </p:txBody>
      </p:sp>
    </p:spTree>
    <p:extLst>
      <p:ext uri="{BB962C8B-B14F-4D97-AF65-F5344CB8AC3E}">
        <p14:creationId xmlns:p14="http://schemas.microsoft.com/office/powerpoint/2010/main" val="217995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4CF6-EF15-4F35-B6CB-682039FF9DAA}"/>
              </a:ext>
            </a:extLst>
          </p:cNvPr>
          <p:cNvSpPr>
            <a:spLocks noGrp="1"/>
          </p:cNvSpPr>
          <p:nvPr>
            <p:ph type="title"/>
          </p:nvPr>
        </p:nvSpPr>
        <p:spPr>
          <a:xfrm>
            <a:off x="0" y="503621"/>
            <a:ext cx="11415819" cy="925364"/>
          </a:xfrm>
        </p:spPr>
        <p:txBody>
          <a:bodyPr>
            <a:normAutofit/>
          </a:bodyPr>
          <a:lstStyle/>
          <a:p>
            <a:pPr algn="ctr"/>
            <a:r>
              <a:rPr lang="en-US" b="1" dirty="0">
                <a:latin typeface="+mn-lt"/>
                <a:cs typeface="Calibri" panose="020F0502020204030204" pitchFamily="34" charset="0"/>
              </a:rPr>
              <a:t>Homelessness Strategies</a:t>
            </a:r>
          </a:p>
        </p:txBody>
      </p:sp>
      <p:sp>
        <p:nvSpPr>
          <p:cNvPr id="3" name="Slide Number Placeholder 2">
            <a:extLst>
              <a:ext uri="{FF2B5EF4-FFF2-40B4-BE49-F238E27FC236}">
                <a16:creationId xmlns:a16="http://schemas.microsoft.com/office/drawing/2014/main" id="{687888D8-5772-486E-9C5E-8399092A293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7413708-16A6-4BC3-A990-DEFF79C777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Google Shape;100;p2">
            <a:extLst>
              <a:ext uri="{FF2B5EF4-FFF2-40B4-BE49-F238E27FC236}">
                <a16:creationId xmlns:a16="http://schemas.microsoft.com/office/drawing/2014/main" id="{7F586F68-772E-87D0-54EE-BFEB639AE2A9}"/>
              </a:ext>
            </a:extLst>
          </p:cNvPr>
          <p:cNvSpPr txBox="1"/>
          <p:nvPr/>
        </p:nvSpPr>
        <p:spPr>
          <a:xfrm>
            <a:off x="1032897" y="1743356"/>
            <a:ext cx="9217594" cy="4093388"/>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1600"/>
              </a:spcAft>
              <a:buClrTx/>
              <a:buSzTx/>
              <a:buFontTx/>
              <a:buNone/>
              <a:tabLst/>
              <a:defRPr/>
            </a:pPr>
            <a:r>
              <a:rPr lang="en-US" sz="2000" b="1" dirty="0">
                <a:ea typeface="Meiryo" panose="020B0604030504040204" pitchFamily="34" charset="-128"/>
                <a:cs typeface="Arial" panose="020B0604020202020204" pitchFamily="34" charset="0"/>
              </a:rPr>
              <a:t>CENTRALIZE</a:t>
            </a:r>
            <a:endParaRPr kumimoji="0" lang="en-US" sz="2000" b="1" i="0" u="none" strike="noStrike" kern="1200" cap="none" spc="0" normalizeH="0" baseline="0" noProof="0" dirty="0">
              <a:ln>
                <a:noFill/>
              </a:ln>
              <a:effectLst/>
              <a:uLnTx/>
              <a:uFillTx/>
              <a:ea typeface="Meiryo" panose="020B060403050404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1600"/>
              </a:spcAft>
              <a:buClrTx/>
              <a:buSzTx/>
              <a:buFontTx/>
              <a:buNone/>
              <a:tabLst/>
              <a:defRPr/>
            </a:pPr>
            <a:r>
              <a:rPr kumimoji="0" lang="en-US" sz="2000" b="0" u="none" strike="noStrike" kern="1200" cap="none" spc="0" normalizeH="0" baseline="0" noProof="0" dirty="0">
                <a:ln>
                  <a:noFill/>
                </a:ln>
                <a:solidFill>
                  <a:srgbClr val="2F1543"/>
                </a:solidFill>
                <a:effectLst/>
                <a:uLnTx/>
                <a:uFillTx/>
                <a:ea typeface="Meiryo" panose="020B0604030504040204" pitchFamily="34" charset="-128"/>
                <a:cs typeface="Arial" panose="020B0604020202020204" pitchFamily="34" charset="0"/>
              </a:rPr>
              <a:t>The City </a:t>
            </a:r>
            <a:r>
              <a:rPr lang="en-US" sz="2000" dirty="0">
                <a:solidFill>
                  <a:srgbClr val="2F1543"/>
                </a:solidFill>
                <a:effectLst/>
                <a:ea typeface="Meiryo" panose="020B0604030504040204" pitchFamily="34" charset="-128"/>
                <a:cs typeface="Arial" panose="020B0604020202020204" pitchFamily="34" charset="0"/>
              </a:rPr>
              <a:t>created a Homelessness Services Section to improve service delivery, increase effectiveness, and support outcomes.</a:t>
            </a:r>
          </a:p>
          <a:p>
            <a:pPr marL="285750" marR="0" indent="-285750">
              <a:spcBef>
                <a:spcPts val="0"/>
              </a:spcBef>
              <a:spcAft>
                <a:spcPts val="1600"/>
              </a:spcAft>
              <a:buFont typeface="Arial" panose="020B0604020202020204" pitchFamily="34" charset="0"/>
              <a:buChar char="•"/>
            </a:pPr>
            <a:r>
              <a:rPr lang="en-US" sz="2000" dirty="0">
                <a:effectLst/>
                <a:ea typeface="Meiryo" panose="020B0604030504040204" pitchFamily="34" charset="-128"/>
                <a:cs typeface="Arial" panose="020B0604020202020204" pitchFamily="34" charset="0"/>
              </a:rPr>
              <a:t>A Homelessness Services Section within Housing and Community Development which allows the City to have first-hand knowledge of homelessness issues and current needs, and actively find solutions for residents facing homelessness.  </a:t>
            </a:r>
          </a:p>
          <a:p>
            <a:pPr marL="285750" indent="-285750">
              <a:buFont typeface="Arial" panose="020B0604020202020204" pitchFamily="34" charset="0"/>
              <a:buChar char="•"/>
            </a:pPr>
            <a:r>
              <a:rPr lang="en-US" sz="2000" dirty="0">
                <a:effectLst/>
                <a:ea typeface="Meiryo" panose="020B0604030504040204" pitchFamily="34" charset="-128"/>
                <a:cs typeface="Arial" panose="020B0604020202020204" pitchFamily="34" charset="0"/>
              </a:rPr>
              <a:t>This team responds to citizen concerns, build working relationships with community service providers, conduct outreach, and serve as a centralized point of contact for persons contacting City offices and the Tampa Police Department with homelessness questions and concerns.</a:t>
            </a:r>
            <a:endParaRPr kumimoji="0" lang="en-US" sz="2000" b="0" i="0" u="none" strike="noStrike" kern="1200" cap="none" spc="0" normalizeH="0" baseline="0" noProof="0" dirty="0">
              <a:ln>
                <a:noFill/>
              </a:ln>
              <a:solidFill>
                <a:prstClr val="black"/>
              </a:solidFill>
              <a:effectLst/>
              <a:uLnTx/>
              <a:uFillTx/>
              <a:ea typeface="Meiryo" panose="020B0604030504040204" pitchFamily="34" charset="-128"/>
              <a:cs typeface="Arial" panose="020B0604020202020204" pitchFamily="34" charset="0"/>
            </a:endParaRPr>
          </a:p>
        </p:txBody>
      </p:sp>
    </p:spTree>
    <p:extLst>
      <p:ext uri="{BB962C8B-B14F-4D97-AF65-F5344CB8AC3E}">
        <p14:creationId xmlns:p14="http://schemas.microsoft.com/office/powerpoint/2010/main" val="2175523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4CF6-EF15-4F35-B6CB-682039FF9DAA}"/>
              </a:ext>
            </a:extLst>
          </p:cNvPr>
          <p:cNvSpPr>
            <a:spLocks noGrp="1"/>
          </p:cNvSpPr>
          <p:nvPr>
            <p:ph type="title"/>
          </p:nvPr>
        </p:nvSpPr>
        <p:spPr>
          <a:xfrm>
            <a:off x="2152073" y="609600"/>
            <a:ext cx="7121928" cy="1320800"/>
          </a:xfrm>
        </p:spPr>
        <p:txBody>
          <a:bodyPr vert="horz" lIns="91440" tIns="45720" rIns="91440" bIns="45720" rtlCol="0" anchor="ctr">
            <a:normAutofit/>
          </a:bodyPr>
          <a:lstStyle/>
          <a:p>
            <a:r>
              <a:rPr lang="en-US" b="1" dirty="0"/>
              <a:t>Homelessness Strategies</a:t>
            </a:r>
          </a:p>
        </p:txBody>
      </p:sp>
      <p:sp>
        <p:nvSpPr>
          <p:cNvPr id="7" name="Google Shape;100;p2">
            <a:extLst>
              <a:ext uri="{FF2B5EF4-FFF2-40B4-BE49-F238E27FC236}">
                <a16:creationId xmlns:a16="http://schemas.microsoft.com/office/drawing/2014/main" id="{7F586F68-772E-87D0-54EE-BFEB639AE2A9}"/>
              </a:ext>
            </a:extLst>
          </p:cNvPr>
          <p:cNvSpPr txBox="1"/>
          <p:nvPr/>
        </p:nvSpPr>
        <p:spPr>
          <a:xfrm>
            <a:off x="5853572" y="2160589"/>
            <a:ext cx="4694356" cy="3880773"/>
          </a:xfrm>
          <a:prstGeom prst="rect">
            <a:avLst/>
          </a:prstGeom>
        </p:spPr>
        <p:txBody>
          <a:bodyPr spcFirstLastPara="1" vert="horz" lIns="91440" tIns="45720" rIns="91440" bIns="45720" rtlCol="0" anchorCtr="0">
            <a:normAutofit/>
          </a:bodyPr>
          <a:lstStyle/>
          <a:p>
            <a:pPr marL="0" marR="0" lvl="0" indent="0" fontAlgn="auto">
              <a:lnSpc>
                <a:spcPct val="90000"/>
              </a:lnSpc>
              <a:spcBef>
                <a:spcPts val="1000"/>
              </a:spcBef>
              <a:buClr>
                <a:schemeClr val="accent1"/>
              </a:buClr>
              <a:buSzPct val="80000"/>
              <a:buFont typeface="Wingdings 3" charset="2"/>
              <a:buChar char=""/>
              <a:tabLst/>
              <a:defRPr/>
            </a:pPr>
            <a:r>
              <a:rPr lang="en-US" sz="1400" b="1" dirty="0">
                <a:solidFill>
                  <a:schemeClr val="tx1">
                    <a:lumMod val="75000"/>
                    <a:lumOff val="25000"/>
                  </a:schemeClr>
                </a:solidFill>
              </a:rPr>
              <a:t>DEDICATE</a:t>
            </a:r>
            <a:endParaRPr kumimoji="0" lang="en-US" sz="1400" b="1" i="0" u="none" strike="noStrike" cap="none" spc="0" normalizeH="0" baseline="0" noProof="0" dirty="0">
              <a:ln>
                <a:noFill/>
              </a:ln>
              <a:solidFill>
                <a:schemeClr val="tx1">
                  <a:lumMod val="75000"/>
                  <a:lumOff val="25000"/>
                </a:schemeClr>
              </a:solidFill>
              <a:effectLst/>
              <a:uLnTx/>
              <a:uFillTx/>
            </a:endParaRPr>
          </a:p>
          <a:p>
            <a:pPr lvl="1">
              <a:lnSpc>
                <a:spcPct val="90000"/>
              </a:lnSpc>
              <a:spcBef>
                <a:spcPts val="1000"/>
              </a:spcBef>
              <a:buClr>
                <a:schemeClr val="accent1"/>
              </a:buClr>
              <a:buSzPct val="80000"/>
              <a:buFont typeface="Wingdings 3" charset="2"/>
              <a:buChar char=""/>
            </a:pPr>
            <a:r>
              <a:rPr kumimoji="0" lang="en-US" sz="1400" b="0" u="none" strike="noStrike" cap="none" spc="0" normalizeH="0" baseline="0" noProof="0" dirty="0">
                <a:ln>
                  <a:noFill/>
                </a:ln>
                <a:solidFill>
                  <a:schemeClr val="tx1">
                    <a:lumMod val="75000"/>
                    <a:lumOff val="25000"/>
                  </a:schemeClr>
                </a:solidFill>
                <a:effectLst/>
                <a:uLnTx/>
                <a:uFillTx/>
              </a:rPr>
              <a:t>The City </a:t>
            </a:r>
            <a:r>
              <a:rPr lang="en-US" sz="1400" dirty="0">
                <a:solidFill>
                  <a:schemeClr val="tx1">
                    <a:lumMod val="75000"/>
                    <a:lumOff val="25000"/>
                  </a:schemeClr>
                </a:solidFill>
                <a:effectLst/>
              </a:rPr>
              <a:t>dedicated staff that will provide direct services to help reduce the homeless population and challenges.</a:t>
            </a:r>
          </a:p>
          <a:p>
            <a:pPr lvl="1">
              <a:lnSpc>
                <a:spcPct val="90000"/>
              </a:lnSpc>
              <a:spcBef>
                <a:spcPts val="1000"/>
              </a:spcBef>
              <a:buClr>
                <a:schemeClr val="accent1"/>
              </a:buClr>
              <a:buSzPct val="80000"/>
              <a:buFont typeface="Wingdings 3" charset="2"/>
              <a:buChar char=""/>
            </a:pPr>
            <a:r>
              <a:rPr lang="en-US" sz="1400" dirty="0">
                <a:solidFill>
                  <a:schemeClr val="tx1">
                    <a:lumMod val="75000"/>
                    <a:lumOff val="25000"/>
                  </a:schemeClr>
                </a:solidFill>
                <a:effectLst/>
              </a:rPr>
              <a:t>Homelessness is a complex problem which requires a multifaceted, coordinated and comprehensive response.  Each individual experiencing homelessness has a unique story that requires its own unique solution.  Helping someone successfully transition from homelessness to safe and secure housing opportunities can often “take a village.”  </a:t>
            </a:r>
          </a:p>
          <a:p>
            <a:pPr marL="0" marR="0">
              <a:lnSpc>
                <a:spcPct val="90000"/>
              </a:lnSpc>
              <a:spcBef>
                <a:spcPts val="1000"/>
              </a:spcBef>
              <a:buClr>
                <a:schemeClr val="accent1"/>
              </a:buClr>
              <a:buSzPct val="80000"/>
              <a:buFont typeface="Wingdings 3" charset="2"/>
              <a:buChar char=""/>
            </a:pPr>
            <a:endParaRPr lang="en-US" sz="1400" dirty="0">
              <a:solidFill>
                <a:schemeClr val="tx1">
                  <a:lumMod val="75000"/>
                  <a:lumOff val="25000"/>
                </a:schemeClr>
              </a:solidFill>
              <a:effectLst/>
            </a:endParaRPr>
          </a:p>
        </p:txBody>
      </p:sp>
      <p:pic>
        <p:nvPicPr>
          <p:cNvPr id="4" name="Picture 3" descr="A screenshot of a cell phone&#10;&#10;Description automatically generated">
            <a:extLst>
              <a:ext uri="{FF2B5EF4-FFF2-40B4-BE49-F238E27FC236}">
                <a16:creationId xmlns:a16="http://schemas.microsoft.com/office/drawing/2014/main" id="{D851F19F-F9A7-F19D-C867-3E435551FD85}"/>
              </a:ext>
            </a:extLst>
          </p:cNvPr>
          <p:cNvPicPr>
            <a:picLocks noChangeAspect="1"/>
          </p:cNvPicPr>
          <p:nvPr/>
        </p:nvPicPr>
        <p:blipFill>
          <a:blip r:embed="rId3"/>
          <a:stretch>
            <a:fillRect/>
          </a:stretch>
        </p:blipFill>
        <p:spPr>
          <a:xfrm>
            <a:off x="790578" y="1930400"/>
            <a:ext cx="5062993" cy="4227598"/>
          </a:xfrm>
          <a:prstGeom prst="rect">
            <a:avLst/>
          </a:prstGeom>
        </p:spPr>
      </p:pic>
      <p:sp>
        <p:nvSpPr>
          <p:cNvPr id="3" name="Slide Number Placeholder 2">
            <a:extLst>
              <a:ext uri="{FF2B5EF4-FFF2-40B4-BE49-F238E27FC236}">
                <a16:creationId xmlns:a16="http://schemas.microsoft.com/office/drawing/2014/main" id="{687888D8-5772-486E-9C5E-8399092A2939}"/>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marR="0" lvl="0" indent="0" defTabSz="914400" fontAlgn="auto">
              <a:spcBef>
                <a:spcPts val="0"/>
              </a:spcBef>
              <a:spcAft>
                <a:spcPts val="600"/>
              </a:spcAft>
              <a:buClrTx/>
              <a:buSzTx/>
              <a:buFontTx/>
              <a:buNone/>
              <a:tabLst/>
              <a:defRPr/>
            </a:pPr>
            <a:fld id="{B7413708-16A6-4BC3-A990-DEFF79C777BF}" type="slidenum">
              <a:rPr kumimoji="0" lang="en-US" b="0" i="0" u="none" strike="noStrike" cap="none" spc="0" normalizeH="0" baseline="0" noProof="0" smtClean="0">
                <a:ln>
                  <a:noFill/>
                </a:ln>
                <a:effectLst/>
                <a:uLnTx/>
                <a:uFillTx/>
              </a:rPr>
              <a:pPr marR="0" lvl="0" indent="0" defTabSz="914400" fontAlgn="auto">
                <a:spcBef>
                  <a:spcPts val="0"/>
                </a:spcBef>
                <a:spcAft>
                  <a:spcPts val="600"/>
                </a:spcAft>
                <a:buClrTx/>
                <a:buSzTx/>
                <a:buFontTx/>
                <a:buNone/>
                <a:tabLst/>
                <a:defRPr/>
              </a:pPr>
              <a:t>7</a:t>
            </a:fld>
            <a:endParaRPr kumimoji="0" lang="en-US" b="0" i="0" u="none" strike="noStrike" cap="none" spc="0" normalizeH="0" baseline="0" noProof="0">
              <a:ln>
                <a:noFill/>
              </a:ln>
              <a:effectLst/>
              <a:uLnTx/>
              <a:uFillTx/>
            </a:endParaRPr>
          </a:p>
        </p:txBody>
      </p:sp>
    </p:spTree>
    <p:extLst>
      <p:ext uri="{BB962C8B-B14F-4D97-AF65-F5344CB8AC3E}">
        <p14:creationId xmlns:p14="http://schemas.microsoft.com/office/powerpoint/2010/main" val="181761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4CF6-EF15-4F35-B6CB-682039FF9DAA}"/>
              </a:ext>
            </a:extLst>
          </p:cNvPr>
          <p:cNvSpPr>
            <a:spLocks noGrp="1"/>
          </p:cNvSpPr>
          <p:nvPr>
            <p:ph type="title"/>
          </p:nvPr>
        </p:nvSpPr>
        <p:spPr>
          <a:xfrm>
            <a:off x="0" y="328474"/>
            <a:ext cx="11415819" cy="1158874"/>
          </a:xfrm>
        </p:spPr>
        <p:txBody>
          <a:bodyPr>
            <a:normAutofit/>
          </a:bodyPr>
          <a:lstStyle/>
          <a:p>
            <a:pPr algn="ctr"/>
            <a:r>
              <a:rPr lang="en-US" b="1" dirty="0">
                <a:latin typeface="+mn-lt"/>
                <a:cs typeface="Calibri" panose="020F0502020204030204" pitchFamily="34" charset="0"/>
              </a:rPr>
              <a:t>Homelessness Strategies</a:t>
            </a:r>
          </a:p>
        </p:txBody>
      </p:sp>
      <p:sp>
        <p:nvSpPr>
          <p:cNvPr id="3" name="Slide Number Placeholder 2">
            <a:extLst>
              <a:ext uri="{FF2B5EF4-FFF2-40B4-BE49-F238E27FC236}">
                <a16:creationId xmlns:a16="http://schemas.microsoft.com/office/drawing/2014/main" id="{687888D8-5772-486E-9C5E-8399092A293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7413708-16A6-4BC3-A990-DEFF79C777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Google Shape;100;p2">
            <a:extLst>
              <a:ext uri="{FF2B5EF4-FFF2-40B4-BE49-F238E27FC236}">
                <a16:creationId xmlns:a16="http://schemas.microsoft.com/office/drawing/2014/main" id="{7F586F68-772E-87D0-54EE-BFEB639AE2A9}"/>
              </a:ext>
            </a:extLst>
          </p:cNvPr>
          <p:cNvSpPr txBox="1"/>
          <p:nvPr/>
        </p:nvSpPr>
        <p:spPr>
          <a:xfrm>
            <a:off x="522064" y="1878688"/>
            <a:ext cx="9217594" cy="331368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1600"/>
              </a:spcAft>
              <a:buClrTx/>
              <a:buSzTx/>
              <a:buFontTx/>
              <a:buNone/>
              <a:tabLst/>
              <a:defRPr/>
            </a:pPr>
            <a:r>
              <a:rPr kumimoji="0" lang="en-US" sz="2000" b="1" i="0" u="none" strike="noStrike" kern="1200" cap="none" spc="0" normalizeH="0" baseline="0" noProof="0" dirty="0">
                <a:ln>
                  <a:noFill/>
                </a:ln>
                <a:effectLst/>
                <a:uLnTx/>
                <a:uFillTx/>
                <a:ea typeface="Meiryo" panose="020B0604030504040204" pitchFamily="34" charset="-128"/>
                <a:cs typeface="Arial" panose="020B0604020202020204" pitchFamily="34" charset="0"/>
              </a:rPr>
              <a:t>COORDINATE</a:t>
            </a:r>
          </a:p>
          <a:p>
            <a:pPr marL="0" marR="0">
              <a:spcBef>
                <a:spcPts val="0"/>
              </a:spcBef>
              <a:spcAft>
                <a:spcPts val="1600"/>
              </a:spcAft>
            </a:pPr>
            <a:r>
              <a:rPr kumimoji="0" lang="en-US" sz="2000" b="0" u="none" strike="noStrike" kern="1200" cap="none" spc="0" normalizeH="0" baseline="0" noProof="0" dirty="0">
                <a:ln>
                  <a:noFill/>
                </a:ln>
                <a:effectLst/>
                <a:uLnTx/>
                <a:uFillTx/>
                <a:ea typeface="Meiryo" panose="020B0604030504040204" pitchFamily="34" charset="-128"/>
                <a:cs typeface="Arial" panose="020B0604020202020204" pitchFamily="34" charset="0"/>
              </a:rPr>
              <a:t>The City </a:t>
            </a:r>
            <a:r>
              <a:rPr lang="en-US" sz="2000" dirty="0">
                <a:ea typeface="Meiryo" panose="020B0604030504040204" pitchFamily="34" charset="-128"/>
                <a:cs typeface="Arial" panose="020B0604020202020204" pitchFamily="34" charset="0"/>
              </a:rPr>
              <a:t>coordinated a </a:t>
            </a:r>
            <a:r>
              <a:rPr lang="en-US" sz="2000" dirty="0">
                <a:effectLst/>
                <a:ea typeface="Meiryo" panose="020B0604030504040204" pitchFamily="34" charset="-128"/>
                <a:cs typeface="Arial" panose="020B0604020202020204" pitchFamily="34" charset="0"/>
              </a:rPr>
              <a:t>Homelessness Services Section to serve as a key component for the coordination and collaboration needed to effectively address homelessness in the City of Tampa.</a:t>
            </a:r>
          </a:p>
          <a:p>
            <a:pPr marL="0" marR="0">
              <a:spcBef>
                <a:spcPts val="0"/>
              </a:spcBef>
              <a:spcAft>
                <a:spcPts val="1600"/>
              </a:spcAft>
            </a:pPr>
            <a:r>
              <a:rPr lang="en-US" sz="2000" dirty="0">
                <a:effectLst/>
                <a:ea typeface="Meiryo" panose="020B0604030504040204" pitchFamily="34" charset="-128"/>
                <a:cs typeface="Arial" panose="020B0604020202020204" pitchFamily="34" charset="0"/>
              </a:rPr>
              <a:t>The Homelessness Services team serves as a homeless outreach and education arm of the City, participating in the Continuum of Care, community outreach events, and centralized information -sharing.</a:t>
            </a:r>
          </a:p>
          <a:p>
            <a:pPr marL="0" marR="0">
              <a:spcBef>
                <a:spcPts val="0"/>
              </a:spcBef>
              <a:spcAft>
                <a:spcPts val="1600"/>
              </a:spcAft>
            </a:pPr>
            <a:endParaRPr lang="en-US" sz="1800" dirty="0">
              <a:effectLst/>
              <a:latin typeface="Century Gothic" panose="020B0502020202020204" pitchFamily="34" charset="0"/>
              <a:ea typeface="Meiryo" panose="020B0604030504040204" pitchFamily="34" charset="-128"/>
              <a:cs typeface="Arial" panose="020B0604020202020204" pitchFamily="34" charset="0"/>
            </a:endParaRPr>
          </a:p>
        </p:txBody>
      </p:sp>
    </p:spTree>
    <p:extLst>
      <p:ext uri="{BB962C8B-B14F-4D97-AF65-F5344CB8AC3E}">
        <p14:creationId xmlns:p14="http://schemas.microsoft.com/office/powerpoint/2010/main" val="361736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4CF6-EF15-4F35-B6CB-682039FF9DAA}"/>
              </a:ext>
            </a:extLst>
          </p:cNvPr>
          <p:cNvSpPr>
            <a:spLocks noGrp="1"/>
          </p:cNvSpPr>
          <p:nvPr>
            <p:ph type="title"/>
          </p:nvPr>
        </p:nvSpPr>
        <p:spPr>
          <a:xfrm>
            <a:off x="182321" y="248575"/>
            <a:ext cx="10515600" cy="1471644"/>
          </a:xfrm>
        </p:spPr>
        <p:txBody>
          <a:bodyPr>
            <a:normAutofit/>
          </a:bodyPr>
          <a:lstStyle/>
          <a:p>
            <a:pPr eaLnBrk="1" hangingPunct="1">
              <a:lnSpc>
                <a:spcPct val="150000"/>
              </a:lnSpc>
              <a:defRPr/>
            </a:pPr>
            <a:r>
              <a:rPr lang="en-US" b="1" dirty="0">
                <a:latin typeface="+mn-lt"/>
              </a:rPr>
              <a:t>Homeless Prevention- General Funds</a:t>
            </a:r>
            <a:endParaRPr lang="en-US" b="1" dirty="0">
              <a:latin typeface="+mn-lt"/>
              <a:cs typeface="Times New Roman" panose="02020603050405020304" pitchFamily="18" charset="0"/>
            </a:endParaRPr>
          </a:p>
        </p:txBody>
      </p:sp>
      <p:sp>
        <p:nvSpPr>
          <p:cNvPr id="3" name="Content Placeholder 2">
            <a:extLst>
              <a:ext uri="{FF2B5EF4-FFF2-40B4-BE49-F238E27FC236}">
                <a16:creationId xmlns:a16="http://schemas.microsoft.com/office/drawing/2014/main" id="{A2EDB438-48B0-4BAD-9FEE-E789D3C1064D}"/>
              </a:ext>
            </a:extLst>
          </p:cNvPr>
          <p:cNvSpPr>
            <a:spLocks noGrp="1"/>
          </p:cNvSpPr>
          <p:nvPr>
            <p:ph idx="1"/>
          </p:nvPr>
        </p:nvSpPr>
        <p:spPr>
          <a:xfrm>
            <a:off x="367684" y="1255684"/>
            <a:ext cx="10144874" cy="4812852"/>
          </a:xfrm>
        </p:spPr>
        <p:txBody>
          <a:bodyPr>
            <a:normAutofit fontScale="25000" lnSpcReduction="20000"/>
          </a:bodyPr>
          <a:lstStyle/>
          <a:p>
            <a:pPr marL="0" indent="0">
              <a:buNone/>
            </a:pPr>
            <a:r>
              <a:rPr lang="en-US" sz="8000" b="1" u="sng" dirty="0">
                <a:solidFill>
                  <a:schemeClr val="bg1"/>
                </a:solidFill>
              </a:rPr>
              <a:t>Rental &amp; Move-in Assistance Program (RMAP)</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8000" b="1" i="0" u="sng" strike="noStrike" kern="1200" cap="none" spc="0" normalizeH="0" baseline="0" noProof="0" dirty="0">
                <a:ln>
                  <a:noFill/>
                </a:ln>
                <a:solidFill>
                  <a:prstClr val="black"/>
                </a:solidFill>
                <a:effectLst/>
                <a:uLnTx/>
                <a:uFillTx/>
                <a:latin typeface="Calibri" panose="020F0502020204030204"/>
                <a:ea typeface="+mn-ea"/>
                <a:cs typeface="+mn-cs"/>
              </a:rPr>
              <a:t>Rental &amp; Move-in Assistance Program (RMAP)</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8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Calibri" panose="020F0502020204030204"/>
                <a:ea typeface="+mn-ea"/>
                <a:cs typeface="+mn-cs"/>
              </a:rPr>
              <a:t>Provides rental and move-in assistance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Calibri" panose="020F0502020204030204"/>
                <a:ea typeface="+mn-ea"/>
                <a:cs typeface="+mn-cs"/>
              </a:rPr>
              <a:t>Includes: security deposits, first and last month’s rent, and/or an ongoing monthly rental subsidy (up to 12 Months).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Calibri" panose="020F0502020204030204"/>
                <a:ea typeface="+mn-ea"/>
                <a:cs typeface="+mn-cs"/>
              </a:rPr>
              <a:t>Awarded financial assistance will be determined per household.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Calibri" panose="020F0502020204030204"/>
                <a:ea typeface="+mn-ea"/>
                <a:cs typeface="+mn-cs"/>
              </a:rPr>
              <a:t>RMAP App created with portal for submission of documents</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8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8000" b="1" i="1" u="none" strike="noStrike" kern="1200" cap="none" spc="0" normalizeH="0" baseline="0" noProof="0" dirty="0">
                <a:ln>
                  <a:noFill/>
                </a:ln>
                <a:solidFill>
                  <a:prstClr val="black"/>
                </a:solidFill>
                <a:effectLst/>
                <a:uLnTx/>
                <a:uFillTx/>
                <a:latin typeface="Calibri" panose="020F0502020204030204"/>
                <a:ea typeface="+mn-ea"/>
                <a:cs typeface="+mn-cs"/>
              </a:rPr>
              <a:t>Eligibility</a:t>
            </a:r>
            <a:endParaRPr kumimoji="0" lang="en-US" sz="8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Calibri" panose="020F0502020204030204"/>
                <a:ea typeface="+mn-ea"/>
                <a:cs typeface="+mn-cs"/>
              </a:rPr>
              <a:t>Must reside in or moving into the City of Tampa limits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Calibri" panose="020F0502020204030204"/>
                <a:ea typeface="+mn-ea"/>
                <a:cs typeface="+mn-cs"/>
              </a:rPr>
              <a:t>Must be below 140% AMI</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Past due rent not eligible</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Providers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Calibri" panose="020F0502020204030204"/>
                <a:ea typeface="+mn-ea"/>
                <a:cs typeface="+mn-cs"/>
              </a:rPr>
              <a:t>City of Tampa HCD staff and additional Temporary Staffing</a:t>
            </a:r>
          </a:p>
        </p:txBody>
      </p:sp>
    </p:spTree>
    <p:extLst>
      <p:ext uri="{BB962C8B-B14F-4D97-AF65-F5344CB8AC3E}">
        <p14:creationId xmlns:p14="http://schemas.microsoft.com/office/powerpoint/2010/main" val="173547301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813</TotalTime>
  <Words>1772</Words>
  <Application>Microsoft Office PowerPoint</Application>
  <PresentationFormat>Widescreen</PresentationFormat>
  <Paragraphs>257</Paragraphs>
  <Slides>23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Century Gothic</vt:lpstr>
      <vt:lpstr>Trebuchet MS</vt:lpstr>
      <vt:lpstr>Wingdings</vt:lpstr>
      <vt:lpstr>Wingdings 3</vt:lpstr>
      <vt:lpstr>Facet</vt:lpstr>
      <vt:lpstr>Investing in Tampa’s Tomorrow</vt:lpstr>
      <vt:lpstr>Effective Use of ESG, HOME-ARP, and Other Funds for Homeless Strategies </vt:lpstr>
      <vt:lpstr>City Funding for Homeless Services</vt:lpstr>
      <vt:lpstr>City of Tampa’s Plan to Reduce Homelessness </vt:lpstr>
      <vt:lpstr>City of Tampa’s Plan to Reduce Homelessness </vt:lpstr>
      <vt:lpstr>Homelessness Strategies</vt:lpstr>
      <vt:lpstr>Homelessness Strategies</vt:lpstr>
      <vt:lpstr>Homelessness Strategies</vt:lpstr>
      <vt:lpstr>Homeless Prevention- General Funds</vt:lpstr>
      <vt:lpstr>PowerPoint Presentation</vt:lpstr>
      <vt:lpstr>PowerPoint Presentation</vt:lpstr>
      <vt:lpstr>PowerPoint Presentation</vt:lpstr>
      <vt:lpstr>Emergency Solutions Grant (ESG)</vt:lpstr>
      <vt:lpstr>Emergency Solutions Grant (ESG)</vt:lpstr>
      <vt:lpstr>HOME Tenant Based Rental Assistance (TBRA)</vt:lpstr>
      <vt:lpstr>HOME Tenant Based Rental Assistance (TBRA)</vt:lpstr>
      <vt:lpstr>ESG Rapid Unsheltered Survivor Housing (ESG-RUSH)</vt:lpstr>
      <vt:lpstr>ESG Rapid Unsheltered Survivor Housing (ESG-RUSH)</vt:lpstr>
      <vt:lpstr>ESG Rapid Unsheltered Survivor Housing (ESG-RUSH)</vt:lpstr>
      <vt:lpstr>HOME- American Rescue Plan (ARP)</vt:lpstr>
      <vt:lpstr>HOME- American Rescue Plan (ARP)</vt:lpstr>
      <vt:lpstr>Homeless Service Network No human is an island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Member/First Time Attendee Orientation</dc:title>
  <dc:creator>watson2163</dc:creator>
  <cp:lastModifiedBy>Kayon Henderson</cp:lastModifiedBy>
  <cp:revision>55</cp:revision>
  <dcterms:created xsi:type="dcterms:W3CDTF">2020-06-19T19:41:10Z</dcterms:created>
  <dcterms:modified xsi:type="dcterms:W3CDTF">2023-06-08T23:28:49Z</dcterms:modified>
</cp:coreProperties>
</file>